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3"/>
  </p:notesMasterIdLst>
  <p:sldIdLst>
    <p:sldId id="305" r:id="rId5"/>
    <p:sldId id="306" r:id="rId6"/>
    <p:sldId id="307" r:id="rId7"/>
    <p:sldId id="308" r:id="rId8"/>
    <p:sldId id="257" r:id="rId9"/>
    <p:sldId id="284" r:id="rId10"/>
    <p:sldId id="309" r:id="rId11"/>
    <p:sldId id="310" r:id="rId12"/>
    <p:sldId id="285" r:id="rId13"/>
    <p:sldId id="287" r:id="rId14"/>
    <p:sldId id="330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289" r:id="rId23"/>
    <p:sldId id="327" r:id="rId24"/>
    <p:sldId id="320" r:id="rId25"/>
    <p:sldId id="321" r:id="rId26"/>
    <p:sldId id="331" r:id="rId27"/>
    <p:sldId id="323" r:id="rId28"/>
    <p:sldId id="324" r:id="rId29"/>
    <p:sldId id="325" r:id="rId30"/>
    <p:sldId id="329" r:id="rId31"/>
    <p:sldId id="260" r:id="rId32"/>
    <p:sldId id="280" r:id="rId33"/>
    <p:sldId id="298" r:id="rId34"/>
    <p:sldId id="273" r:id="rId35"/>
    <p:sldId id="264" r:id="rId36"/>
    <p:sldId id="291" r:id="rId37"/>
    <p:sldId id="332" r:id="rId38"/>
    <p:sldId id="333" r:id="rId39"/>
    <p:sldId id="301" r:id="rId40"/>
    <p:sldId id="303" r:id="rId41"/>
    <p:sldId id="277" r:id="rId42"/>
  </p:sldIdLst>
  <p:sldSz cx="13004800" cy="9753600"/>
  <p:notesSz cx="6858000" cy="9144000"/>
  <p:defaultTextStyle>
    <a:defPPr>
      <a:defRPr lang="en-US"/>
    </a:defPPr>
    <a:lvl1pPr marL="0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1pPr>
    <a:lvl2pPr marL="650168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2pPr>
    <a:lvl3pPr marL="1300336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3pPr>
    <a:lvl4pPr marL="1950503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4pPr>
    <a:lvl5pPr marL="2600671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5pPr>
    <a:lvl6pPr marL="3250839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6pPr>
    <a:lvl7pPr marL="3901007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7pPr>
    <a:lvl8pPr marL="4551174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8pPr>
    <a:lvl9pPr marL="5201342" algn="l" defTabSz="130033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30"/>
    <a:srgbClr val="2E4E97"/>
    <a:srgbClr val="ACACAC"/>
    <a:srgbClr val="274794"/>
    <a:srgbClr val="666666"/>
    <a:srgbClr val="BDD142"/>
    <a:srgbClr val="BDD141"/>
    <a:srgbClr val="CCCCCC"/>
    <a:srgbClr val="365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87954" autoAdjust="0"/>
  </p:normalViewPr>
  <p:slideViewPr>
    <p:cSldViewPr>
      <p:cViewPr varScale="1">
        <p:scale>
          <a:sx n="41" d="100"/>
          <a:sy n="41" d="100"/>
        </p:scale>
        <p:origin x="1267" y="29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5FD85-A556-4149-BFBF-2635394D5C67}" type="datetimeFigureOut">
              <a:rPr lang="en-IN" smtClean="0"/>
              <a:t>16-05-2017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C90EF-84B1-4FBA-BCB4-58D65F3C292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407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62046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find updated numbers for light manufacturing 9.8+9.9+9.9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090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580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55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Information from DTCM. 14.9 million is combined hotel and hotel apartments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968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DTCM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4248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1763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DFM and stock holidays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1195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(Nominal) GDP used</a:t>
            </a:r>
          </a:p>
          <a:p>
            <a:r>
              <a:rPr lang="en-US" dirty="0"/>
              <a:t>Exchange rate used 3.7</a:t>
            </a:r>
          </a:p>
          <a:p>
            <a:r>
              <a:rPr lang="en-US" dirty="0"/>
              <a:t>2015 – 11.2%</a:t>
            </a:r>
          </a:p>
          <a:p>
            <a:r>
              <a:rPr lang="en-US" dirty="0"/>
              <a:t>2014 – 11.1%</a:t>
            </a:r>
          </a:p>
          <a:p>
            <a:r>
              <a:rPr lang="en-US" dirty="0"/>
              <a:t>2013 – 10.6%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9527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sd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C90EF-84B1-4FBA-BCB4-58D65F3C2929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023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8"/>
            <a:ext cx="11054080" cy="20907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1" y="5527041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9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7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7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6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5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5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34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4" cy="83221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3756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600"/>
          </a:xfrm>
        </p:spPr>
        <p:txBody>
          <a:bodyPr anchor="b"/>
          <a:lstStyle>
            <a:lvl1pPr marL="0" indent="0">
              <a:buNone/>
              <a:defRPr sz="1878">
                <a:solidFill>
                  <a:schemeClr val="tx1">
                    <a:tint val="75000"/>
                  </a:schemeClr>
                </a:solidFill>
              </a:defRPr>
            </a:lvl1pPr>
            <a:lvl2pPr marL="429311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58622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287932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717243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2146554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57586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3005176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3434486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241" y="2275841"/>
            <a:ext cx="5743786" cy="6436925"/>
          </a:xfrm>
        </p:spPr>
        <p:txBody>
          <a:bodyPr/>
          <a:lstStyle>
            <a:lvl1pPr>
              <a:defRPr sz="2629"/>
            </a:lvl1pPr>
            <a:lvl2pPr>
              <a:defRPr sz="2254"/>
            </a:lvl2pPr>
            <a:lvl3pPr>
              <a:defRPr sz="1878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6" cy="6436925"/>
          </a:xfrm>
        </p:spPr>
        <p:txBody>
          <a:bodyPr/>
          <a:lstStyle>
            <a:lvl1pPr>
              <a:defRPr sz="2629"/>
            </a:lvl1pPr>
            <a:lvl2pPr>
              <a:defRPr sz="2254"/>
            </a:lvl2pPr>
            <a:lvl3pPr>
              <a:defRPr sz="1878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1" y="2183272"/>
            <a:ext cx="5746045" cy="909884"/>
          </a:xfrm>
        </p:spPr>
        <p:txBody>
          <a:bodyPr anchor="b"/>
          <a:lstStyle>
            <a:lvl1pPr marL="0" indent="0">
              <a:buNone/>
              <a:defRPr sz="2254" b="1"/>
            </a:lvl1pPr>
            <a:lvl2pPr marL="429311" indent="0">
              <a:buNone/>
              <a:defRPr sz="1878" b="1"/>
            </a:lvl2pPr>
            <a:lvl3pPr marL="858622" indent="0">
              <a:buNone/>
              <a:defRPr sz="1690" b="1"/>
            </a:lvl3pPr>
            <a:lvl4pPr marL="1287932" indent="0">
              <a:buNone/>
              <a:defRPr sz="1502" b="1"/>
            </a:lvl4pPr>
            <a:lvl5pPr marL="1717243" indent="0">
              <a:buNone/>
              <a:defRPr sz="1502" b="1"/>
            </a:lvl5pPr>
            <a:lvl6pPr marL="2146554" indent="0">
              <a:buNone/>
              <a:defRPr sz="1502" b="1"/>
            </a:lvl6pPr>
            <a:lvl7pPr marL="2575865" indent="0">
              <a:buNone/>
              <a:defRPr sz="1502" b="1"/>
            </a:lvl7pPr>
            <a:lvl8pPr marL="3005176" indent="0">
              <a:buNone/>
              <a:defRPr sz="1502" b="1"/>
            </a:lvl8pPr>
            <a:lvl9pPr marL="3434486" indent="0">
              <a:buNone/>
              <a:defRPr sz="15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1" y="3093156"/>
            <a:ext cx="5746045" cy="5619609"/>
          </a:xfrm>
        </p:spPr>
        <p:txBody>
          <a:bodyPr/>
          <a:lstStyle>
            <a:lvl1pPr>
              <a:defRPr sz="2254"/>
            </a:lvl1pPr>
            <a:lvl2pPr>
              <a:defRPr sz="1878"/>
            </a:lvl2pPr>
            <a:lvl3pPr>
              <a:defRPr sz="1690"/>
            </a:lvl3pPr>
            <a:lvl4pPr>
              <a:defRPr sz="1502"/>
            </a:lvl4pPr>
            <a:lvl5pPr>
              <a:defRPr sz="1502"/>
            </a:lvl5pPr>
            <a:lvl6pPr>
              <a:defRPr sz="1502"/>
            </a:lvl6pPr>
            <a:lvl7pPr>
              <a:defRPr sz="1502"/>
            </a:lvl7pPr>
            <a:lvl8pPr>
              <a:defRPr sz="1502"/>
            </a:lvl8pPr>
            <a:lvl9pPr>
              <a:defRPr sz="15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2254" b="1"/>
            </a:lvl1pPr>
            <a:lvl2pPr marL="429311" indent="0">
              <a:buNone/>
              <a:defRPr sz="1878" b="1"/>
            </a:lvl2pPr>
            <a:lvl3pPr marL="858622" indent="0">
              <a:buNone/>
              <a:defRPr sz="1690" b="1"/>
            </a:lvl3pPr>
            <a:lvl4pPr marL="1287932" indent="0">
              <a:buNone/>
              <a:defRPr sz="1502" b="1"/>
            </a:lvl4pPr>
            <a:lvl5pPr marL="1717243" indent="0">
              <a:buNone/>
              <a:defRPr sz="1502" b="1"/>
            </a:lvl5pPr>
            <a:lvl6pPr marL="2146554" indent="0">
              <a:buNone/>
              <a:defRPr sz="1502" b="1"/>
            </a:lvl6pPr>
            <a:lvl7pPr marL="2575865" indent="0">
              <a:buNone/>
              <a:defRPr sz="1502" b="1"/>
            </a:lvl7pPr>
            <a:lvl8pPr marL="3005176" indent="0">
              <a:buNone/>
              <a:defRPr sz="1502" b="1"/>
            </a:lvl8pPr>
            <a:lvl9pPr marL="3434486" indent="0">
              <a:buNone/>
              <a:defRPr sz="15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6259" y="3093156"/>
            <a:ext cx="5748302" cy="5619609"/>
          </a:xfrm>
        </p:spPr>
        <p:txBody>
          <a:bodyPr/>
          <a:lstStyle>
            <a:lvl1pPr>
              <a:defRPr sz="2254"/>
            </a:lvl1pPr>
            <a:lvl2pPr>
              <a:defRPr sz="1878"/>
            </a:lvl2pPr>
            <a:lvl3pPr>
              <a:defRPr sz="1690"/>
            </a:lvl3pPr>
            <a:lvl4pPr>
              <a:defRPr sz="1502"/>
            </a:lvl4pPr>
            <a:lvl5pPr>
              <a:defRPr sz="1502"/>
            </a:lvl5pPr>
            <a:lvl6pPr>
              <a:defRPr sz="1502"/>
            </a:lvl6pPr>
            <a:lvl7pPr>
              <a:defRPr sz="1502"/>
            </a:lvl7pPr>
            <a:lvl8pPr>
              <a:defRPr sz="1502"/>
            </a:lvl8pPr>
            <a:lvl9pPr>
              <a:defRPr sz="15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1" y="388339"/>
            <a:ext cx="4278490" cy="1652693"/>
          </a:xfrm>
        </p:spPr>
        <p:txBody>
          <a:bodyPr anchor="b"/>
          <a:lstStyle>
            <a:lvl1pPr algn="l">
              <a:defRPr sz="1878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516" y="388338"/>
            <a:ext cx="7270044" cy="8324428"/>
          </a:xfrm>
        </p:spPr>
        <p:txBody>
          <a:bodyPr/>
          <a:lstStyle>
            <a:lvl1pPr>
              <a:defRPr sz="3005"/>
            </a:lvl1pPr>
            <a:lvl2pPr>
              <a:defRPr sz="2629"/>
            </a:lvl2pPr>
            <a:lvl3pPr>
              <a:defRPr sz="2254"/>
            </a:lvl3pPr>
            <a:lvl4pPr>
              <a:defRPr sz="1878"/>
            </a:lvl4pPr>
            <a:lvl5pPr>
              <a:defRPr sz="1878"/>
            </a:lvl5pPr>
            <a:lvl6pPr>
              <a:defRPr sz="1878"/>
            </a:lvl6pPr>
            <a:lvl7pPr>
              <a:defRPr sz="1878"/>
            </a:lvl7pPr>
            <a:lvl8pPr>
              <a:defRPr sz="1878"/>
            </a:lvl8pPr>
            <a:lvl9pPr>
              <a:defRPr sz="18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1315"/>
            </a:lvl1pPr>
            <a:lvl2pPr marL="429311" indent="0">
              <a:buNone/>
              <a:defRPr sz="1127"/>
            </a:lvl2pPr>
            <a:lvl3pPr marL="858622" indent="0">
              <a:buNone/>
              <a:defRPr sz="939"/>
            </a:lvl3pPr>
            <a:lvl4pPr marL="1287932" indent="0">
              <a:buNone/>
              <a:defRPr sz="845"/>
            </a:lvl4pPr>
            <a:lvl5pPr marL="1717243" indent="0">
              <a:buNone/>
              <a:defRPr sz="845"/>
            </a:lvl5pPr>
            <a:lvl6pPr marL="2146554" indent="0">
              <a:buNone/>
              <a:defRPr sz="845"/>
            </a:lvl6pPr>
            <a:lvl7pPr marL="2575865" indent="0">
              <a:buNone/>
              <a:defRPr sz="845"/>
            </a:lvl7pPr>
            <a:lvl8pPr marL="3005176" indent="0">
              <a:buNone/>
              <a:defRPr sz="845"/>
            </a:lvl8pPr>
            <a:lvl9pPr marL="3434486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032" y="6827521"/>
            <a:ext cx="7802880" cy="806027"/>
          </a:xfrm>
        </p:spPr>
        <p:txBody>
          <a:bodyPr anchor="b"/>
          <a:lstStyle>
            <a:lvl1pPr algn="l">
              <a:defRPr sz="1878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/>
          <a:lstStyle>
            <a:lvl1pPr marL="0" indent="0">
              <a:buNone/>
              <a:defRPr sz="3005"/>
            </a:lvl1pPr>
            <a:lvl2pPr marL="429311" indent="0">
              <a:buNone/>
              <a:defRPr sz="2629"/>
            </a:lvl2pPr>
            <a:lvl3pPr marL="858622" indent="0">
              <a:buNone/>
              <a:defRPr sz="2254"/>
            </a:lvl3pPr>
            <a:lvl4pPr marL="1287932" indent="0">
              <a:buNone/>
              <a:defRPr sz="1878"/>
            </a:lvl4pPr>
            <a:lvl5pPr marL="1717243" indent="0">
              <a:buNone/>
              <a:defRPr sz="1878"/>
            </a:lvl5pPr>
            <a:lvl6pPr marL="2146554" indent="0">
              <a:buNone/>
              <a:defRPr sz="1878"/>
            </a:lvl6pPr>
            <a:lvl7pPr marL="2575865" indent="0">
              <a:buNone/>
              <a:defRPr sz="1878"/>
            </a:lvl7pPr>
            <a:lvl8pPr marL="3005176" indent="0">
              <a:buNone/>
              <a:defRPr sz="1878"/>
            </a:lvl8pPr>
            <a:lvl9pPr marL="3434486" indent="0">
              <a:buNone/>
              <a:defRPr sz="1878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032" y="7633548"/>
            <a:ext cx="7802880" cy="1144693"/>
          </a:xfrm>
        </p:spPr>
        <p:txBody>
          <a:bodyPr/>
          <a:lstStyle>
            <a:lvl1pPr marL="0" indent="0">
              <a:buNone/>
              <a:defRPr sz="1315"/>
            </a:lvl1pPr>
            <a:lvl2pPr marL="429311" indent="0">
              <a:buNone/>
              <a:defRPr sz="1127"/>
            </a:lvl2pPr>
            <a:lvl3pPr marL="858622" indent="0">
              <a:buNone/>
              <a:defRPr sz="939"/>
            </a:lvl3pPr>
            <a:lvl4pPr marL="1287932" indent="0">
              <a:buNone/>
              <a:defRPr sz="845"/>
            </a:lvl4pPr>
            <a:lvl5pPr marL="1717243" indent="0">
              <a:buNone/>
              <a:defRPr sz="845"/>
            </a:lvl5pPr>
            <a:lvl6pPr marL="2146554" indent="0">
              <a:buNone/>
              <a:defRPr sz="845"/>
            </a:lvl6pPr>
            <a:lvl7pPr marL="2575865" indent="0">
              <a:buNone/>
              <a:defRPr sz="845"/>
            </a:lvl7pPr>
            <a:lvl8pPr marL="3005176" indent="0">
              <a:buNone/>
              <a:defRPr sz="845"/>
            </a:lvl8pPr>
            <a:lvl9pPr marL="3434486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1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1" y="2275841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1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6AB4-5297-4FB4-9AFC-FBFE96996AA6}" type="datetimeFigureOut">
              <a:rPr lang="en-US" smtClean="0"/>
              <a:t>5/16/2017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4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8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6A9E-7621-4FD6-AEAC-23937FA98D6D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858622" rtl="0" eaLnBrk="1" latinLnBrk="0" hangingPunct="1">
        <a:spcBef>
          <a:spcPct val="0"/>
        </a:spcBef>
        <a:buNone/>
        <a:defRPr sz="41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983" indent="-321983" algn="l" defTabSz="858622" rtl="0" eaLnBrk="1" latinLnBrk="0" hangingPunct="1">
        <a:spcBef>
          <a:spcPct val="20000"/>
        </a:spcBef>
        <a:buFont typeface="Arial" pitchFamily="34" charset="0"/>
        <a:buChar char="•"/>
        <a:defRPr sz="3005" kern="1200">
          <a:solidFill>
            <a:schemeClr val="tx1"/>
          </a:solidFill>
          <a:latin typeface="+mn-lt"/>
          <a:ea typeface="+mn-ea"/>
          <a:cs typeface="+mn-cs"/>
        </a:defRPr>
      </a:lvl1pPr>
      <a:lvl2pPr marL="697630" indent="-268319" algn="l" defTabSz="858622" rtl="0" eaLnBrk="1" latinLnBrk="0" hangingPunct="1">
        <a:spcBef>
          <a:spcPct val="20000"/>
        </a:spcBef>
        <a:buFont typeface="Arial" pitchFamily="34" charset="0"/>
        <a:buChar char="–"/>
        <a:defRPr sz="2629" kern="1200">
          <a:solidFill>
            <a:schemeClr val="tx1"/>
          </a:solidFill>
          <a:latin typeface="+mn-lt"/>
          <a:ea typeface="+mn-ea"/>
          <a:cs typeface="+mn-cs"/>
        </a:defRPr>
      </a:lvl2pPr>
      <a:lvl3pPr marL="1073277" indent="-214655" algn="l" defTabSz="858622" rtl="0" eaLnBrk="1" latinLnBrk="0" hangingPunct="1">
        <a:spcBef>
          <a:spcPct val="20000"/>
        </a:spcBef>
        <a:buFont typeface="Arial" pitchFamily="34" charset="0"/>
        <a:buChar char="•"/>
        <a:defRPr sz="2254" kern="1200">
          <a:solidFill>
            <a:schemeClr val="tx1"/>
          </a:solidFill>
          <a:latin typeface="+mn-lt"/>
          <a:ea typeface="+mn-ea"/>
          <a:cs typeface="+mn-cs"/>
        </a:defRPr>
      </a:lvl3pPr>
      <a:lvl4pPr marL="1502588" indent="-214655" algn="l" defTabSz="858622" rtl="0" eaLnBrk="1" latinLnBrk="0" hangingPunct="1">
        <a:spcBef>
          <a:spcPct val="20000"/>
        </a:spcBef>
        <a:buFont typeface="Arial" pitchFamily="34" charset="0"/>
        <a:buChar char="–"/>
        <a:defRPr sz="1878" kern="1200">
          <a:solidFill>
            <a:schemeClr val="tx1"/>
          </a:solidFill>
          <a:latin typeface="+mn-lt"/>
          <a:ea typeface="+mn-ea"/>
          <a:cs typeface="+mn-cs"/>
        </a:defRPr>
      </a:lvl4pPr>
      <a:lvl5pPr marL="1931899" indent="-214655" algn="l" defTabSz="858622" rtl="0" eaLnBrk="1" latinLnBrk="0" hangingPunct="1">
        <a:spcBef>
          <a:spcPct val="20000"/>
        </a:spcBef>
        <a:buFont typeface="Arial" pitchFamily="34" charset="0"/>
        <a:buChar char="»"/>
        <a:defRPr sz="1878" kern="1200">
          <a:solidFill>
            <a:schemeClr val="tx1"/>
          </a:solidFill>
          <a:latin typeface="+mn-lt"/>
          <a:ea typeface="+mn-ea"/>
          <a:cs typeface="+mn-cs"/>
        </a:defRPr>
      </a:lvl5pPr>
      <a:lvl6pPr marL="2361209" indent="-214655" algn="l" defTabSz="858622" rtl="0" eaLnBrk="1" latinLnBrk="0" hangingPunct="1">
        <a:spcBef>
          <a:spcPct val="20000"/>
        </a:spcBef>
        <a:buFont typeface="Arial" pitchFamily="34" charset="0"/>
        <a:buChar char="•"/>
        <a:defRPr sz="1878" kern="1200">
          <a:solidFill>
            <a:schemeClr val="tx1"/>
          </a:solidFill>
          <a:latin typeface="+mn-lt"/>
          <a:ea typeface="+mn-ea"/>
          <a:cs typeface="+mn-cs"/>
        </a:defRPr>
      </a:lvl6pPr>
      <a:lvl7pPr marL="2790520" indent="-214655" algn="l" defTabSz="858622" rtl="0" eaLnBrk="1" latinLnBrk="0" hangingPunct="1">
        <a:spcBef>
          <a:spcPct val="20000"/>
        </a:spcBef>
        <a:buFont typeface="Arial" pitchFamily="34" charset="0"/>
        <a:buChar char="•"/>
        <a:defRPr sz="1878" kern="1200">
          <a:solidFill>
            <a:schemeClr val="tx1"/>
          </a:solidFill>
          <a:latin typeface="+mn-lt"/>
          <a:ea typeface="+mn-ea"/>
          <a:cs typeface="+mn-cs"/>
        </a:defRPr>
      </a:lvl7pPr>
      <a:lvl8pPr marL="3219831" indent="-214655" algn="l" defTabSz="858622" rtl="0" eaLnBrk="1" latinLnBrk="0" hangingPunct="1">
        <a:spcBef>
          <a:spcPct val="20000"/>
        </a:spcBef>
        <a:buFont typeface="Arial" pitchFamily="34" charset="0"/>
        <a:buChar char="•"/>
        <a:defRPr sz="1878" kern="1200">
          <a:solidFill>
            <a:schemeClr val="tx1"/>
          </a:solidFill>
          <a:latin typeface="+mn-lt"/>
          <a:ea typeface="+mn-ea"/>
          <a:cs typeface="+mn-cs"/>
        </a:defRPr>
      </a:lvl8pPr>
      <a:lvl9pPr marL="3649142" indent="-214655" algn="l" defTabSz="858622" rtl="0" eaLnBrk="1" latinLnBrk="0" hangingPunct="1">
        <a:spcBef>
          <a:spcPct val="20000"/>
        </a:spcBef>
        <a:buFont typeface="Arial" pitchFamily="34" charset="0"/>
        <a:buChar char="•"/>
        <a:defRPr sz="18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9311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8622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7932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7243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6554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5865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5176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34486" algn="l" defTabSz="858622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jp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77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1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7.png"/><Relationship Id="rId7" Type="http://schemas.openxmlformats.org/officeDocument/2006/relationships/image" Target="../media/image1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78.png"/><Relationship Id="rId9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46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8904"/>
            <a:ext cx="13004800" cy="106325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7668528"/>
            <a:ext cx="13004799" cy="1404156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19519" y="3486060"/>
            <a:ext cx="5416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75390"/>
            <a:r>
              <a:rPr lang="en-IN" sz="5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 </a:t>
            </a:r>
            <a:endParaRPr lang="en-IN" sz="5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38304" y="8160533"/>
            <a:ext cx="574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IN" sz="1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Partners in Success, Growth &amp; Expansion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95" y="7921108"/>
            <a:ext cx="2699274" cy="9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950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INFRASTRUCTURE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63" name="TextBox 62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80" name="Group 79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sp>
        <p:nvSpPr>
          <p:cNvPr id="95" name="Rectangle 94"/>
          <p:cNvSpPr/>
          <p:nvPr/>
        </p:nvSpPr>
        <p:spPr>
          <a:xfrm>
            <a:off x="0" y="916360"/>
            <a:ext cx="13017028" cy="8864867"/>
          </a:xfrm>
          <a:prstGeom prst="rect">
            <a:avLst/>
          </a:prstGeom>
          <a:solidFill>
            <a:srgbClr val="2E4E97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TextBox 95"/>
          <p:cNvSpPr txBox="1"/>
          <p:nvPr/>
        </p:nvSpPr>
        <p:spPr>
          <a:xfrm>
            <a:off x="1033653" y="2151005"/>
            <a:ext cx="108273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TRANSPORT SERVICES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460028" y="8485665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 PUBLIC TRANSPORT </a:t>
            </a:r>
            <a:b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PEOPLE’S MOBILITY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912253" y="4140646"/>
            <a:ext cx="284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</a:t>
            </a:r>
            <a:r>
              <a:rPr lang="en-I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033653" y="2671660"/>
            <a:ext cx="108273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DUBAI (2016)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73498" y="6941144"/>
            <a:ext cx="1321101" cy="1321101"/>
            <a:chOff x="5673498" y="6941144"/>
            <a:chExt cx="1321101" cy="1321101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3498" y="6941144"/>
              <a:ext cx="1321101" cy="1321101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048" y="6941145"/>
              <a:ext cx="480567" cy="320378"/>
            </a:xfrm>
            <a:prstGeom prst="rect">
              <a:avLst/>
            </a:prstGeom>
          </p:spPr>
        </p:pic>
      </p:grpSp>
      <p:sp>
        <p:nvSpPr>
          <p:cNvPr id="102" name="TextBox 101"/>
          <p:cNvSpPr txBox="1"/>
          <p:nvPr/>
        </p:nvSpPr>
        <p:spPr>
          <a:xfrm>
            <a:off x="4537971" y="4140158"/>
            <a:ext cx="3357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</a:t>
            </a:r>
            <a:r>
              <a:rPr lang="en-I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9033201" y="4026849"/>
            <a:ext cx="284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</a:t>
            </a:r>
            <a:r>
              <a:rPr lang="en-I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71" y="6230436"/>
            <a:ext cx="8015526" cy="457304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911493" y="5346246"/>
            <a:ext cx="31722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857793" y="5704483"/>
            <a:ext cx="33356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85761" y="5318402"/>
            <a:ext cx="31722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TAXI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532061" y="5676639"/>
            <a:ext cx="33356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8774544" y="5225933"/>
            <a:ext cx="31722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BUS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8720844" y="5584170"/>
            <a:ext cx="33356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PASSENGERS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870932" y="7377916"/>
            <a:ext cx="944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8828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250"/>
                            </p:stCondLst>
                            <p:childTnLst>
                              <p:par>
                                <p:cTn id="58" presetID="21" presetClass="entr" presetSubtype="1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3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6" grpId="0"/>
      <p:bldP spid="97" grpId="0"/>
      <p:bldP spid="98" grpId="0"/>
      <p:bldP spid="99" grpId="0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5799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RANKINGS OF THE YEAR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" y="1695191"/>
            <a:ext cx="1142857" cy="8151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53" y="1695191"/>
            <a:ext cx="2222222" cy="6526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828" y="-811832"/>
            <a:ext cx="1841270" cy="8934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86" y="-403902"/>
            <a:ext cx="1803175" cy="883288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1986" y="2318598"/>
            <a:ext cx="2512334" cy="3860651"/>
            <a:chOff x="561986" y="2318598"/>
            <a:chExt cx="2512334" cy="3860651"/>
          </a:xfrm>
        </p:grpSpPr>
        <p:sp>
          <p:nvSpPr>
            <p:cNvPr id="16" name="TextBox 15"/>
            <p:cNvSpPr txBox="1"/>
            <p:nvPr/>
          </p:nvSpPr>
          <p:spPr>
            <a:xfrm>
              <a:off x="915904" y="2318598"/>
              <a:ext cx="2158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 ONE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1986" y="2578263"/>
              <a:ext cx="2222447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tops Mercer’s Quality of living index across cities in the Middle East and Africa </a:t>
              </a:r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en-IN" sz="12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/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81269" y="4105837"/>
            <a:ext cx="3196808" cy="2171216"/>
            <a:chOff x="2981269" y="4105837"/>
            <a:chExt cx="3196808" cy="2171216"/>
          </a:xfrm>
        </p:grpSpPr>
        <p:sp>
          <p:nvSpPr>
            <p:cNvPr id="31" name="TextBox 30"/>
            <p:cNvSpPr txBox="1"/>
            <p:nvPr/>
          </p:nvSpPr>
          <p:spPr>
            <a:xfrm>
              <a:off x="2983305" y="4328926"/>
              <a:ext cx="2812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WEF names the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981269" y="4105837"/>
              <a:ext cx="3196808" cy="2171216"/>
              <a:chOff x="2981269" y="4105837"/>
              <a:chExt cx="3196808" cy="217121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3005652" y="4660776"/>
                <a:ext cx="2788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UAE 16th most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981269" y="5596880"/>
                <a:ext cx="2790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2016-2017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990453" y="5241283"/>
                <a:ext cx="2981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globally for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997948" y="4929842"/>
                <a:ext cx="31801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competitive nation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357945" y="4105837"/>
                <a:ext cx="20439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COMPETITIVE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347196" y="6000054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2016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973024" y="1149597"/>
            <a:ext cx="3371105" cy="1533249"/>
            <a:chOff x="2973024" y="1149597"/>
            <a:chExt cx="3371105" cy="1533249"/>
          </a:xfrm>
        </p:grpSpPr>
        <p:sp>
          <p:nvSpPr>
            <p:cNvPr id="33" name="TextBox 32"/>
            <p:cNvSpPr txBox="1"/>
            <p:nvPr/>
          </p:nvSpPr>
          <p:spPr>
            <a:xfrm>
              <a:off x="2981269" y="1356189"/>
              <a:ext cx="3362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ranked 7th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973024" y="1654170"/>
              <a:ext cx="2961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influential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39626" y="1149597"/>
              <a:ext cx="1938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INFLUENTIAL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005652" y="1954308"/>
              <a:ext cx="2830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of Forbes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339626" y="2405847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50487" y="2722359"/>
            <a:ext cx="5425700" cy="2785973"/>
            <a:chOff x="6450487" y="2722359"/>
            <a:chExt cx="5425700" cy="2785973"/>
          </a:xfrm>
        </p:grpSpPr>
        <p:sp>
          <p:nvSpPr>
            <p:cNvPr id="39" name="TextBox 38"/>
            <p:cNvSpPr txBox="1"/>
            <p:nvPr/>
          </p:nvSpPr>
          <p:spPr>
            <a:xfrm>
              <a:off x="6462372" y="3251368"/>
              <a:ext cx="23117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tops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475587" y="3557333"/>
              <a:ext cx="28366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ranking by FDI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450487" y="3850667"/>
              <a:ext cx="2452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Magazine, in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462372" y="4174740"/>
              <a:ext cx="2452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ranking of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460602" y="4463583"/>
              <a:ext cx="27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130 global FDI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475587" y="4777980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locations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826668" y="2722359"/>
              <a:ext cx="2143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FIRST IN FDI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824951" y="3031808"/>
              <a:ext cx="1604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STRATEGY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21944" y="5231333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278491" y="1100427"/>
            <a:ext cx="3169078" cy="2167403"/>
            <a:chOff x="9278491" y="1100427"/>
            <a:chExt cx="3169078" cy="2167403"/>
          </a:xfrm>
        </p:grpSpPr>
        <p:sp>
          <p:nvSpPr>
            <p:cNvPr id="46" name="TextBox 45"/>
            <p:cNvSpPr txBox="1"/>
            <p:nvPr/>
          </p:nvSpPr>
          <p:spPr>
            <a:xfrm>
              <a:off x="9290161" y="1307127"/>
              <a:ext cx="2565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ranked 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02909" y="1923323"/>
              <a:ext cx="2959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connectivity to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646464" y="1100427"/>
              <a:ext cx="1813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CONNECTED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278491" y="1625952"/>
              <a:ext cx="2821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for airport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303908" y="2243810"/>
              <a:ext cx="3143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districts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287181" y="2550630"/>
              <a:ext cx="1885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PWC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9657198" y="299083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268461" y="4858566"/>
            <a:ext cx="3424411" cy="1880978"/>
            <a:chOff x="9268461" y="4858566"/>
            <a:chExt cx="3424411" cy="1880978"/>
          </a:xfrm>
        </p:grpSpPr>
        <p:sp>
          <p:nvSpPr>
            <p:cNvPr id="40" name="TextBox 39"/>
            <p:cNvSpPr txBox="1"/>
            <p:nvPr/>
          </p:nvSpPr>
          <p:spPr>
            <a:xfrm>
              <a:off x="9268461" y="5090961"/>
              <a:ext cx="2594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fourth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310753" y="5391970"/>
              <a:ext cx="28318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MasterCard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295504" y="5692979"/>
              <a:ext cx="3397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Destination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276805" y="6015138"/>
              <a:ext cx="2418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Cities Index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657198" y="4858566"/>
              <a:ext cx="2677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DESTINATION CITY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646464" y="6462545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</p:spTree>
    <p:extLst>
      <p:ext uri="{BB962C8B-B14F-4D97-AF65-F5344CB8AC3E}">
        <p14:creationId xmlns:p14="http://schemas.microsoft.com/office/powerpoint/2010/main" val="9259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5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8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16360"/>
            <a:ext cx="13559185" cy="912809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DUBAI PLAN 2021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9" y="1245133"/>
            <a:ext cx="1142857" cy="5086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495" y="746599"/>
            <a:ext cx="1841270" cy="6885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01" y="1920794"/>
            <a:ext cx="1803175" cy="620180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08121" y="1635501"/>
            <a:ext cx="3522445" cy="1427561"/>
            <a:chOff x="543719" y="1692098"/>
            <a:chExt cx="3522445" cy="1427561"/>
          </a:xfrm>
        </p:grpSpPr>
        <p:sp>
          <p:nvSpPr>
            <p:cNvPr id="16" name="TextBox 15"/>
            <p:cNvSpPr txBox="1"/>
            <p:nvPr/>
          </p:nvSpPr>
          <p:spPr>
            <a:xfrm>
              <a:off x="915904" y="1692098"/>
              <a:ext cx="31502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PLAN 2021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719" y="2061195"/>
              <a:ext cx="3136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Educated, healthy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7335" y="2356655"/>
              <a:ext cx="2906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innovative and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43719" y="2657994"/>
              <a:ext cx="3280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happy individuals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94426" y="2990831"/>
            <a:ext cx="3194772" cy="1374022"/>
            <a:chOff x="2983305" y="4328926"/>
            <a:chExt cx="3194772" cy="1374022"/>
          </a:xfrm>
        </p:grpSpPr>
        <p:sp>
          <p:nvSpPr>
            <p:cNvPr id="31" name="TextBox 30"/>
            <p:cNvSpPr txBox="1"/>
            <p:nvPr/>
          </p:nvSpPr>
          <p:spPr>
            <a:xfrm>
              <a:off x="2983305" y="4328926"/>
              <a:ext cx="2812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smart,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990453" y="4614420"/>
              <a:ext cx="3187624" cy="1088528"/>
              <a:chOff x="2990453" y="4614420"/>
              <a:chExt cx="3187624" cy="1088528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3005652" y="4614420"/>
                <a:ext cx="2788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sustainable and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990453" y="5241283"/>
                <a:ext cx="2981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environment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997948" y="4929842"/>
                <a:ext cx="31801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healthy living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954050" y="2179317"/>
            <a:ext cx="3516901" cy="1398348"/>
            <a:chOff x="9278490" y="1307127"/>
            <a:chExt cx="3516901" cy="1398348"/>
          </a:xfrm>
        </p:grpSpPr>
        <p:sp>
          <p:nvSpPr>
            <p:cNvPr id="46" name="TextBox 45"/>
            <p:cNvSpPr txBox="1"/>
            <p:nvPr/>
          </p:nvSpPr>
          <p:spPr>
            <a:xfrm>
              <a:off x="9290161" y="1307127"/>
              <a:ext cx="2565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Proactive,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02909" y="1923323"/>
              <a:ext cx="2959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innovative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9278490" y="1625952"/>
              <a:ext cx="3516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transparent, reliable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303908" y="2243810"/>
              <a:ext cx="31436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090095" y="174939"/>
            <a:ext cx="2315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4594426" y="4607950"/>
            <a:ext cx="3194772" cy="1374022"/>
            <a:chOff x="2983305" y="4328926"/>
            <a:chExt cx="3194772" cy="1374022"/>
          </a:xfrm>
        </p:grpSpPr>
        <p:sp>
          <p:nvSpPr>
            <p:cNvPr id="99" name="TextBox 98"/>
            <p:cNvSpPr txBox="1"/>
            <p:nvPr/>
          </p:nvSpPr>
          <p:spPr>
            <a:xfrm>
              <a:off x="2983305" y="4328926"/>
              <a:ext cx="3194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vibrant, tolerant</a:t>
              </a: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2990453" y="4614420"/>
              <a:ext cx="3187624" cy="1088528"/>
              <a:chOff x="2990453" y="4614420"/>
              <a:chExt cx="3187624" cy="1088528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3005652" y="4614420"/>
                <a:ext cx="2788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inclusive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990453" y="5241283"/>
                <a:ext cx="29818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society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2997948" y="4929842"/>
                <a:ext cx="31801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multicultural</a:t>
                </a:r>
              </a:p>
            </p:txBody>
          </p:sp>
        </p:grpSp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79" y="6476803"/>
            <a:ext cx="1142857" cy="4177246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1878593" y="6698656"/>
            <a:ext cx="3280007" cy="1058464"/>
            <a:chOff x="543719" y="3008083"/>
            <a:chExt cx="3280007" cy="1058464"/>
          </a:xfrm>
        </p:grpSpPr>
        <p:sp>
          <p:nvSpPr>
            <p:cNvPr id="107" name="TextBox 106"/>
            <p:cNvSpPr txBox="1"/>
            <p:nvPr/>
          </p:nvSpPr>
          <p:spPr>
            <a:xfrm>
              <a:off x="543719" y="3008083"/>
              <a:ext cx="31365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secure, cultural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335" y="3303543"/>
              <a:ext cx="29063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entertaining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43719" y="3604882"/>
              <a:ext cx="3280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place to live</a:t>
              </a:r>
            </a:p>
          </p:txBody>
        </p:sp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155" y="2938354"/>
            <a:ext cx="1841270" cy="713407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170535" y="4444950"/>
            <a:ext cx="3194772" cy="2648338"/>
            <a:chOff x="8170535" y="4444950"/>
            <a:chExt cx="3194772" cy="2648338"/>
          </a:xfrm>
        </p:grpSpPr>
        <p:sp>
          <p:nvSpPr>
            <p:cNvPr id="118" name="TextBox 117"/>
            <p:cNvSpPr txBox="1"/>
            <p:nvPr/>
          </p:nvSpPr>
          <p:spPr>
            <a:xfrm>
              <a:off x="8170535" y="5719266"/>
              <a:ext cx="3194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offering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576508" y="6004760"/>
              <a:ext cx="2788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sustainable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72130" y="6631623"/>
              <a:ext cx="2981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growth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8185178" y="6320182"/>
              <a:ext cx="3180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170535" y="4444950"/>
              <a:ext cx="3194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Pro-business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576508" y="4730444"/>
              <a:ext cx="2788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preferred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72130" y="5357307"/>
              <a:ext cx="2981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destination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8185178" y="5045866"/>
              <a:ext cx="3180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29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4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4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" name="Group 1"/>
          <p:cNvGrpSpPr/>
          <p:nvPr/>
        </p:nvGrpSpPr>
        <p:grpSpPr>
          <a:xfrm>
            <a:off x="310247" y="1687742"/>
            <a:ext cx="4287566" cy="1381253"/>
            <a:chOff x="310247" y="1687742"/>
            <a:chExt cx="4287566" cy="1381253"/>
          </a:xfrm>
        </p:grpSpPr>
        <p:sp>
          <p:nvSpPr>
            <p:cNvPr id="66" name="TextBox 65"/>
            <p:cNvSpPr txBox="1"/>
            <p:nvPr/>
          </p:nvSpPr>
          <p:spPr>
            <a:xfrm>
              <a:off x="336925" y="2607330"/>
              <a:ext cx="42608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a green economy 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33430" y="1687742"/>
              <a:ext cx="31460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is taking a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3430" y="1969822"/>
              <a:ext cx="3612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regional leadership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0247" y="2290518"/>
              <a:ext cx="4260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position in the development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729511"/>
            <a:ext cx="7200692" cy="5329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0" y="4825198"/>
            <a:ext cx="622222" cy="502015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768972" y="192601"/>
            <a:ext cx="61898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GREEN TECHNOLOGY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5736" y="7583109"/>
            <a:ext cx="5535361" cy="1398147"/>
            <a:chOff x="525736" y="7313929"/>
            <a:chExt cx="5535361" cy="1398147"/>
          </a:xfrm>
        </p:grpSpPr>
        <p:sp>
          <p:nvSpPr>
            <p:cNvPr id="43" name="TextBox 42"/>
            <p:cNvSpPr txBox="1"/>
            <p:nvPr/>
          </p:nvSpPr>
          <p:spPr>
            <a:xfrm>
              <a:off x="872041" y="7313929"/>
              <a:ext cx="42484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$136.9</a:t>
              </a:r>
              <a:endParaRPr lang="en-IN" sz="1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5736" y="8250411"/>
              <a:ext cx="47664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 R&amp;D labs by 2020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25736" y="7952441"/>
              <a:ext cx="55353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be invested in clean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009669" y="6893024"/>
            <a:ext cx="4119974" cy="2130170"/>
            <a:chOff x="8009669" y="6893024"/>
            <a:chExt cx="4119974" cy="2130170"/>
          </a:xfrm>
        </p:grpSpPr>
        <p:sp>
          <p:nvSpPr>
            <p:cNvPr id="39" name="TextBox 38"/>
            <p:cNvSpPr txBox="1"/>
            <p:nvPr/>
          </p:nvSpPr>
          <p:spPr>
            <a:xfrm>
              <a:off x="8013569" y="7920654"/>
              <a:ext cx="4068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support and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971117" y="7253064"/>
              <a:ext cx="643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BN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035631" y="7583109"/>
              <a:ext cx="28556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DUBAI GREEN FUND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028457" y="8231946"/>
              <a:ext cx="41011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finance clean energy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009669" y="8561529"/>
              <a:ext cx="38174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projects by 2020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027349" y="6893024"/>
              <a:ext cx="21555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$27.4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028457" y="1498587"/>
            <a:ext cx="4674363" cy="1597584"/>
            <a:chOff x="8028457" y="1498587"/>
            <a:chExt cx="4674363" cy="1597584"/>
          </a:xfrm>
        </p:grpSpPr>
        <p:sp>
          <p:nvSpPr>
            <p:cNvPr id="46" name="TextBox 45"/>
            <p:cNvSpPr txBox="1"/>
            <p:nvPr/>
          </p:nvSpPr>
          <p:spPr>
            <a:xfrm>
              <a:off x="8028457" y="1725783"/>
              <a:ext cx="41584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DEWA first in region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41242" y="2043709"/>
              <a:ext cx="46615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introduce net-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41242" y="2333132"/>
              <a:ext cx="4090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metering for solar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035629" y="1498587"/>
              <a:ext cx="2291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SHAMS DUBAI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028457" y="2634506"/>
              <a:ext cx="4084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power generation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466" y="6597173"/>
            <a:ext cx="1752381" cy="288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01" y="487830"/>
            <a:ext cx="2184127" cy="513015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60655" y="4957547"/>
            <a:ext cx="4200279" cy="2177917"/>
            <a:chOff x="560655" y="4957547"/>
            <a:chExt cx="4200279" cy="2177917"/>
          </a:xfrm>
        </p:grpSpPr>
        <p:grpSp>
          <p:nvGrpSpPr>
            <p:cNvPr id="4" name="Group 3"/>
            <p:cNvGrpSpPr/>
            <p:nvPr/>
          </p:nvGrpSpPr>
          <p:grpSpPr>
            <a:xfrm>
              <a:off x="560655" y="4957547"/>
              <a:ext cx="4196102" cy="2177917"/>
              <a:chOff x="560655" y="4957547"/>
              <a:chExt cx="4196102" cy="2177917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894695" y="4957547"/>
                <a:ext cx="22958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$13.7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757984" y="5320653"/>
                <a:ext cx="721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BN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8757" y="5671059"/>
                <a:ext cx="36200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be invested in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60655" y="5982083"/>
                <a:ext cx="419610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5000MW Mohammed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78106" y="6673799"/>
                <a:ext cx="38360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solar plant by 2030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564832" y="6326263"/>
              <a:ext cx="4196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bin Rashid Al </a:t>
              </a:r>
              <a:r>
                <a:rPr lang="en-I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Maktoum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194253" y="7917989"/>
            <a:ext cx="643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800" dirty="0">
                <a:solidFill>
                  <a:schemeClr val="bg1"/>
                </a:solidFill>
                <a:latin typeface="Arial Black" panose="020B0A04020102020204" pitchFamily="34" charset="0"/>
                <a:cs typeface="Gotham Black" pitchFamily="50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9127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8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5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6"/>
            <a:ext cx="13004800" cy="9821146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-127610" y="1532375"/>
            <a:ext cx="4318949" cy="1361465"/>
            <a:chOff x="-127610" y="1532375"/>
            <a:chExt cx="4318949" cy="1361465"/>
          </a:xfrm>
        </p:grpSpPr>
        <p:sp>
          <p:nvSpPr>
            <p:cNvPr id="46" name="TextBox 45"/>
            <p:cNvSpPr txBox="1"/>
            <p:nvPr/>
          </p:nvSpPr>
          <p:spPr>
            <a:xfrm>
              <a:off x="1069260" y="1532375"/>
              <a:ext cx="3092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International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41759" y="2156187"/>
              <a:ext cx="34259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year in 2015</a:t>
              </a:r>
              <a:r>
                <a:rPr lang="en-IN" sz="18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33336" y="2555286"/>
              <a:ext cx="325800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(Aviation Business Awards)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27610" y="1856780"/>
              <a:ext cx="430393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awarded airport of</a:t>
              </a:r>
              <a:endParaRPr lang="en-IN" sz="1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00" y="953353"/>
            <a:ext cx="1765079" cy="3248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6893024"/>
            <a:ext cx="1180952" cy="2664296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TextBox 52"/>
          <p:cNvSpPr txBox="1"/>
          <p:nvPr/>
        </p:nvSpPr>
        <p:spPr>
          <a:xfrm>
            <a:off x="3768972" y="192601"/>
            <a:ext cx="6909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GREEN TECHNOLOGY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832851" y="953353"/>
            <a:ext cx="3239739" cy="2248136"/>
            <a:chOff x="4832851" y="953353"/>
            <a:chExt cx="3239739" cy="2248136"/>
          </a:xfrm>
        </p:grpSpPr>
        <p:grpSp>
          <p:nvGrpSpPr>
            <p:cNvPr id="6" name="Group 5"/>
            <p:cNvGrpSpPr/>
            <p:nvPr/>
          </p:nvGrpSpPr>
          <p:grpSpPr>
            <a:xfrm>
              <a:off x="4832851" y="953353"/>
              <a:ext cx="3239739" cy="2248136"/>
              <a:chOff x="4832851" y="953353"/>
              <a:chExt cx="3239739" cy="2248136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4832851" y="1842226"/>
                <a:ext cx="24556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 over 140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846173" y="2739824"/>
                <a:ext cx="32264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260 destinations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185087" y="1658529"/>
                <a:ext cx="24547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WEEKLY FLIGHTS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124693" y="953353"/>
                <a:ext cx="18858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4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6,500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188424" y="2134774"/>
              <a:ext cx="2406292" cy="48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airlines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directly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90628" y="2425052"/>
              <a:ext cx="2705717" cy="48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connecting</a:t>
              </a:r>
              <a:r>
                <a:rPr lang="en-IN" dirty="0">
                  <a:solidFill>
                    <a:schemeClr val="bg1"/>
                  </a:solidFill>
                </a:rPr>
                <a:t> Dubai</a:t>
              </a: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985" y="1279702"/>
            <a:ext cx="1460317" cy="431717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102379" y="781640"/>
            <a:ext cx="3272994" cy="2649442"/>
            <a:chOff x="9102379" y="781640"/>
            <a:chExt cx="3272994" cy="2649442"/>
          </a:xfrm>
        </p:grpSpPr>
        <p:grpSp>
          <p:nvGrpSpPr>
            <p:cNvPr id="9" name="Group 8"/>
            <p:cNvGrpSpPr/>
            <p:nvPr/>
          </p:nvGrpSpPr>
          <p:grpSpPr>
            <a:xfrm>
              <a:off x="9102379" y="781640"/>
              <a:ext cx="3272994" cy="2649442"/>
              <a:chOff x="9102379" y="781640"/>
              <a:chExt cx="3272994" cy="2649442"/>
            </a:xfrm>
          </p:grpSpPr>
          <p:sp>
            <p:nvSpPr>
              <p:cNvPr id="82" name="TextBox 81"/>
              <p:cNvSpPr txBox="1"/>
              <p:nvPr/>
            </p:nvSpPr>
            <p:spPr>
              <a:xfrm>
                <a:off x="9102379" y="2131204"/>
                <a:ext cx="31566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2014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466721" y="1848756"/>
                <a:ext cx="24417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PASSENGERS IN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473911" y="781640"/>
                <a:ext cx="2796441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71.3</a:t>
                </a:r>
                <a:r>
                  <a:rPr lang="en-IN" sz="1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9102379" y="2310988"/>
                <a:ext cx="32729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 to exceed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56024" y="2969417"/>
                <a:ext cx="31566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200M in 2030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447255" y="2658507"/>
              <a:ext cx="23381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126M in 2020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0282" y="7720939"/>
            <a:ext cx="2929491" cy="1729278"/>
            <a:chOff x="910282" y="7720939"/>
            <a:chExt cx="2929491" cy="1729278"/>
          </a:xfrm>
        </p:grpSpPr>
        <p:grpSp>
          <p:nvGrpSpPr>
            <p:cNvPr id="15" name="Group 14"/>
            <p:cNvGrpSpPr/>
            <p:nvPr/>
          </p:nvGrpSpPr>
          <p:grpSpPr>
            <a:xfrm>
              <a:off x="910282" y="7720939"/>
              <a:ext cx="2929491" cy="1729278"/>
              <a:chOff x="910282" y="7720939"/>
              <a:chExt cx="2929491" cy="172927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910282" y="8082571"/>
                <a:ext cx="254618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sz="36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Airfreight moved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20999" y="8988552"/>
                <a:ext cx="12284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IN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20998" y="8393538"/>
                <a:ext cx="29187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sz="36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through DXB and</a:t>
                </a:r>
                <a:endParaRPr lang="en-IN" sz="2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25127" y="7720939"/>
                <a:ext cx="2221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3.1M TONNES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914173" y="8649084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DWC in 2014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2" y="916360"/>
            <a:ext cx="13046812" cy="89289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790" y="5092824"/>
            <a:ext cx="1041637" cy="23246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729" y="5092824"/>
            <a:ext cx="1041637" cy="232463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71" y="5092824"/>
            <a:ext cx="1066919" cy="23246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20" y="5092824"/>
            <a:ext cx="1066919" cy="23246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24" y="5092824"/>
            <a:ext cx="1041637" cy="23246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068" y="5092824"/>
            <a:ext cx="1041637" cy="232463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269820" y="4867508"/>
            <a:ext cx="1197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26395" y="4887056"/>
            <a:ext cx="1216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845184" y="4867508"/>
            <a:ext cx="1104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35203" y="8886663"/>
            <a:ext cx="1871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ECONOMY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176325" y="8885073"/>
            <a:ext cx="2113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ECONOMY</a:t>
            </a: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76" y="8942491"/>
            <a:ext cx="177841" cy="17784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2454757" y="7490886"/>
            <a:ext cx="829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70352" y="746860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9925369" y="7479334"/>
            <a:ext cx="86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29784" y="1769368"/>
            <a:ext cx="13034584" cy="1194532"/>
            <a:chOff x="-29784" y="1769368"/>
            <a:chExt cx="13034584" cy="1194532"/>
          </a:xfrm>
        </p:grpSpPr>
        <p:sp>
          <p:nvSpPr>
            <p:cNvPr id="66" name="TextBox 65"/>
            <p:cNvSpPr txBox="1"/>
            <p:nvPr/>
          </p:nvSpPr>
          <p:spPr>
            <a:xfrm>
              <a:off x="-29784" y="1769368"/>
              <a:ext cx="1303458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CLEAN ENERGY STRATEGY 2050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-29784" y="2594568"/>
              <a:ext cx="130345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DUBAI’S RENEWABLE ENERGY TARGET</a:t>
              </a:r>
              <a:endParaRPr lang="en-I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31932" y="3672520"/>
            <a:ext cx="2921666" cy="3010586"/>
            <a:chOff x="1431932" y="3672520"/>
            <a:chExt cx="2921666" cy="3010586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932" y="3672520"/>
              <a:ext cx="2921666" cy="301058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697" y="3761790"/>
              <a:ext cx="558927" cy="45730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166384" y="3730683"/>
            <a:ext cx="2682523" cy="2686663"/>
            <a:chOff x="5166384" y="3730683"/>
            <a:chExt cx="2682523" cy="268666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384" y="3737035"/>
              <a:ext cx="2680311" cy="268031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400" y="3730683"/>
              <a:ext cx="1346507" cy="1346507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56" y="8959437"/>
            <a:ext cx="177841" cy="17784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057949" y="3711551"/>
            <a:ext cx="2680311" cy="2680311"/>
            <a:chOff x="9057949" y="3711551"/>
            <a:chExt cx="2680311" cy="268031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949" y="3711551"/>
              <a:ext cx="2680311" cy="268031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949" y="3718269"/>
              <a:ext cx="1346507" cy="1346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293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8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600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6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1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6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1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6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1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62" grpId="0"/>
      <p:bldP spid="65" grpId="0"/>
      <p:bldP spid="67" grpId="0"/>
      <p:bldP spid="69" grpId="0"/>
      <p:bldP spid="73" grpId="0"/>
      <p:bldP spid="75" grpId="0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5757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SMART CITY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36" y="915423"/>
            <a:ext cx="13321480" cy="9048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91" y="1434383"/>
            <a:ext cx="4115738" cy="2919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91" y="6478561"/>
            <a:ext cx="4115738" cy="14225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89832" y="1348408"/>
            <a:ext cx="3240360" cy="3312368"/>
            <a:chOff x="1389832" y="1348408"/>
            <a:chExt cx="3240360" cy="3312368"/>
          </a:xfrm>
        </p:grpSpPr>
        <p:sp>
          <p:nvSpPr>
            <p:cNvPr id="9" name="Rectangle 8"/>
            <p:cNvSpPr/>
            <p:nvPr/>
          </p:nvSpPr>
          <p:spPr>
            <a:xfrm>
              <a:off x="1389832" y="1348408"/>
              <a:ext cx="23242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make Dubai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58087" y="1708448"/>
              <a:ext cx="19479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happiest 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57908" y="2068488"/>
              <a:ext cx="18614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on earth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450585" y="2788568"/>
              <a:ext cx="15836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Launched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57908" y="3148608"/>
              <a:ext cx="200835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 with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89832" y="3460447"/>
              <a:ext cx="32403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100</a:t>
              </a:r>
              <a:r>
                <a:rPr lang="en-IN" sz="1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initiatives</a:t>
              </a:r>
            </a:p>
            <a:p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395994" y="6316960"/>
            <a:ext cx="3378214" cy="1866304"/>
            <a:chOff x="1450585" y="2522883"/>
            <a:chExt cx="3378214" cy="1866304"/>
          </a:xfrm>
        </p:grpSpPr>
        <p:sp>
          <p:nvSpPr>
            <p:cNvPr id="38" name="Rectangle 37"/>
            <p:cNvSpPr/>
            <p:nvPr/>
          </p:nvSpPr>
          <p:spPr>
            <a:xfrm>
              <a:off x="1457908" y="2522883"/>
              <a:ext cx="182614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450585" y="3237872"/>
              <a:ext cx="33782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Government services 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57907" y="3558190"/>
              <a:ext cx="32268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 go smart in 2017</a:t>
              </a:r>
            </a:p>
            <a:p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57908" y="3896074"/>
              <a:ext cx="22963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463405" y="1076027"/>
            <a:ext cx="3004767" cy="3484316"/>
            <a:chOff x="8950672" y="2934269"/>
            <a:chExt cx="3004767" cy="3484316"/>
          </a:xfrm>
        </p:grpSpPr>
        <p:sp>
          <p:nvSpPr>
            <p:cNvPr id="13" name="Rectangle 12"/>
            <p:cNvSpPr/>
            <p:nvPr/>
          </p:nvSpPr>
          <p:spPr>
            <a:xfrm>
              <a:off x="10174808" y="2934269"/>
              <a:ext cx="1780631" cy="481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Initiatives</a:t>
              </a:r>
              <a:r>
                <a:rPr lang="en-I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950672" y="3292624"/>
              <a:ext cx="3004767" cy="486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launched</a:t>
              </a:r>
              <a:r>
                <a:rPr lang="en-I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include: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950672" y="3828829"/>
              <a:ext cx="3004767" cy="486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Happiness</a:t>
              </a:r>
              <a:r>
                <a:rPr lang="en-IN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meter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966579" y="4353637"/>
              <a:ext cx="2988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 DUBAI</a:t>
              </a:r>
              <a:endParaRPr lang="en-I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966579" y="4753293"/>
              <a:ext cx="2988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INDEX-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ever</a:t>
              </a:r>
              <a:endPara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966579" y="5152949"/>
              <a:ext cx="2988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performance</a:t>
              </a:r>
              <a:endPara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966579" y="5505757"/>
              <a:ext cx="2988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indicator tool</a:t>
              </a:r>
              <a:endParaRPr lang="en-I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966579" y="5956920"/>
              <a:ext cx="29888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 data law</a:t>
              </a:r>
              <a:endParaRPr lang="en-I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576" y="1150098"/>
            <a:ext cx="4560339" cy="47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6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260"/>
            <a:ext cx="12979400" cy="881634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44616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DUBAI EXPO 2020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6284" y="1481826"/>
            <a:ext cx="3849998" cy="1019549"/>
            <a:chOff x="546284" y="1481826"/>
            <a:chExt cx="3849998" cy="1019549"/>
          </a:xfrm>
        </p:grpSpPr>
        <p:sp>
          <p:nvSpPr>
            <p:cNvPr id="22" name="TextBox 21"/>
            <p:cNvSpPr txBox="1"/>
            <p:nvPr/>
          </p:nvSpPr>
          <p:spPr>
            <a:xfrm>
              <a:off x="892521" y="1481826"/>
              <a:ext cx="3060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EXPO 2020 DUBAI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6838" y="1720484"/>
              <a:ext cx="3370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October 2020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6284" y="2039710"/>
              <a:ext cx="3849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 10 April 2021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6838" y="4228728"/>
            <a:ext cx="2915042" cy="1324736"/>
            <a:chOff x="546838" y="2543611"/>
            <a:chExt cx="2915042" cy="1324736"/>
          </a:xfrm>
        </p:grpSpPr>
        <p:sp>
          <p:nvSpPr>
            <p:cNvPr id="29" name="TextBox 28"/>
            <p:cNvSpPr txBox="1"/>
            <p:nvPr/>
          </p:nvSpPr>
          <p:spPr>
            <a:xfrm>
              <a:off x="901960" y="2543611"/>
              <a:ext cx="2236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FIRST TIME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6838" y="2796710"/>
              <a:ext cx="2879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 Expo to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7358" y="3104205"/>
              <a:ext cx="28646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staged in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695" y="3406682"/>
              <a:ext cx="2907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MEASA region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3146" y="7269213"/>
            <a:ext cx="3572543" cy="1795666"/>
            <a:chOff x="543146" y="7269213"/>
            <a:chExt cx="3572543" cy="1795666"/>
          </a:xfrm>
        </p:grpSpPr>
        <p:sp>
          <p:nvSpPr>
            <p:cNvPr id="33" name="TextBox 32"/>
            <p:cNvSpPr txBox="1"/>
            <p:nvPr/>
          </p:nvSpPr>
          <p:spPr>
            <a:xfrm>
              <a:off x="1821880" y="7613104"/>
              <a:ext cx="341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146" y="7993591"/>
              <a:ext cx="3078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Visits expected to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5450" y="8296363"/>
              <a:ext cx="35602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event, 70% to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0560" y="8603214"/>
              <a:ext cx="2931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international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01469" y="7269213"/>
              <a:ext cx="10279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34648" y="1510235"/>
            <a:ext cx="3357568" cy="991397"/>
            <a:chOff x="8734648" y="1510235"/>
            <a:chExt cx="3357568" cy="991397"/>
          </a:xfrm>
        </p:grpSpPr>
        <p:sp>
          <p:nvSpPr>
            <p:cNvPr id="40" name="TextBox 39"/>
            <p:cNvSpPr txBox="1"/>
            <p:nvPr/>
          </p:nvSpPr>
          <p:spPr>
            <a:xfrm>
              <a:off x="10883270" y="1510235"/>
              <a:ext cx="1197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THEME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22680" y="1741461"/>
              <a:ext cx="30579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‘Connecting Minds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734648" y="2039967"/>
              <a:ext cx="3357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Creating the Future’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458" y="835395"/>
            <a:ext cx="4292147" cy="495162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69532" y="3452848"/>
            <a:ext cx="2522684" cy="1295631"/>
            <a:chOff x="9569532" y="3452848"/>
            <a:chExt cx="2522684" cy="1295631"/>
          </a:xfrm>
        </p:grpSpPr>
        <p:sp>
          <p:nvSpPr>
            <p:cNvPr id="44" name="TextBox 43"/>
            <p:cNvSpPr txBox="1"/>
            <p:nvPr/>
          </p:nvSpPr>
          <p:spPr>
            <a:xfrm>
              <a:off x="10174808" y="3452848"/>
              <a:ext cx="191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SUB-THEMES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18824" y="3668575"/>
              <a:ext cx="1761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569532" y="3989277"/>
              <a:ext cx="250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Sustainability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814768" y="4286814"/>
              <a:ext cx="2255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51" y="7049669"/>
            <a:ext cx="4190476" cy="2507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52" y="2809073"/>
            <a:ext cx="3860317" cy="509206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115529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5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5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300226"/>
            <a:ext cx="923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FEDERAL SCIENCE,TECHNOLOGY AND INNOVATION POLICY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2103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20960" y="5258104"/>
            <a:ext cx="5727415" cy="1996484"/>
            <a:chOff x="720960" y="5258104"/>
            <a:chExt cx="5727415" cy="1996484"/>
          </a:xfrm>
        </p:grpSpPr>
        <p:sp>
          <p:nvSpPr>
            <p:cNvPr id="53" name="TextBox 52"/>
            <p:cNvSpPr txBox="1"/>
            <p:nvPr/>
          </p:nvSpPr>
          <p:spPr>
            <a:xfrm>
              <a:off x="735168" y="5258104"/>
              <a:ext cx="504056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Tax-free: no income tax,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20960" y="5720108"/>
              <a:ext cx="45365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foreign ownership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20960" y="6228165"/>
              <a:ext cx="49173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repatriation of profits</a:t>
              </a:r>
              <a:endPara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2070" y="6700590"/>
              <a:ext cx="57263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 sector specific </a:t>
              </a:r>
              <a:r>
                <a:rPr lang="en-IN" sz="3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freezones</a:t>
              </a:r>
              <a:endPara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348" y="4842041"/>
            <a:ext cx="7776864" cy="91428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60"/>
            <a:ext cx="13004800" cy="88392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627" y="4301634"/>
            <a:ext cx="2591390" cy="259139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98" y="4396905"/>
            <a:ext cx="2400847" cy="240084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80" y="3915236"/>
            <a:ext cx="1994354" cy="72406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57417" y="5571922"/>
            <a:ext cx="1524347" cy="5081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80" y="6563420"/>
            <a:ext cx="1994354" cy="72406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57" y="6887808"/>
            <a:ext cx="50812" cy="81298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10" y="6558879"/>
            <a:ext cx="1994354" cy="72406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80" y="5586690"/>
            <a:ext cx="1524347" cy="50812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72" y="3920995"/>
            <a:ext cx="1994354" cy="724065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5738287" y="5303132"/>
            <a:ext cx="11961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$82</a:t>
            </a:r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9302887" y="3693249"/>
            <a:ext cx="1616148" cy="1111543"/>
            <a:chOff x="9302887" y="3580656"/>
            <a:chExt cx="1616148" cy="1111543"/>
          </a:xfrm>
        </p:grpSpPr>
        <p:sp>
          <p:nvSpPr>
            <p:cNvPr id="78" name="Rectangle 77"/>
            <p:cNvSpPr/>
            <p:nvPr/>
          </p:nvSpPr>
          <p:spPr>
            <a:xfrm>
              <a:off x="9875159" y="3580656"/>
              <a:ext cx="10438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$8.5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9982560" y="3934073"/>
              <a:ext cx="9364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R&amp;D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302887" y="4230534"/>
              <a:ext cx="161614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Priority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387847" y="5323486"/>
            <a:ext cx="1531188" cy="1019210"/>
            <a:chOff x="9387847" y="3580656"/>
            <a:chExt cx="1531188" cy="1019210"/>
          </a:xfrm>
        </p:grpSpPr>
        <p:sp>
          <p:nvSpPr>
            <p:cNvPr id="82" name="Rectangle 81"/>
            <p:cNvSpPr/>
            <p:nvPr/>
          </p:nvSpPr>
          <p:spPr>
            <a:xfrm>
              <a:off x="9875159" y="3580656"/>
              <a:ext cx="10438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$5.5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9387847" y="3934073"/>
              <a:ext cx="15311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 sector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9618678" y="4230534"/>
              <a:ext cx="13003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investment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9015949" y="7025909"/>
            <a:ext cx="1903086" cy="1019210"/>
            <a:chOff x="9015949" y="3580656"/>
            <a:chExt cx="1903086" cy="1019210"/>
          </a:xfrm>
        </p:grpSpPr>
        <p:sp>
          <p:nvSpPr>
            <p:cNvPr id="86" name="Rectangle 85"/>
            <p:cNvSpPr/>
            <p:nvPr/>
          </p:nvSpPr>
          <p:spPr>
            <a:xfrm>
              <a:off x="9875159" y="3580656"/>
              <a:ext cx="10438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$1.6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721271" y="3934073"/>
              <a:ext cx="1197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Academic</a:t>
              </a: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9015949" y="4230534"/>
              <a:ext cx="19030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research centers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94288" y="7994489"/>
            <a:ext cx="1556836" cy="1019210"/>
            <a:chOff x="5494288" y="7994489"/>
            <a:chExt cx="1556836" cy="1019210"/>
          </a:xfrm>
        </p:grpSpPr>
        <p:sp>
          <p:nvSpPr>
            <p:cNvPr id="89" name="Rectangle 88"/>
            <p:cNvSpPr/>
            <p:nvPr/>
          </p:nvSpPr>
          <p:spPr>
            <a:xfrm>
              <a:off x="5862341" y="7994489"/>
              <a:ext cx="9589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$34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494288" y="8347906"/>
              <a:ext cx="15568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energy</a:t>
              </a: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788511" y="8644367"/>
              <a:ext cx="9925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projects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161177" y="7025909"/>
            <a:ext cx="1338828" cy="1019210"/>
            <a:chOff x="1161177" y="7025909"/>
            <a:chExt cx="1338828" cy="1019210"/>
          </a:xfrm>
        </p:grpSpPr>
        <p:sp>
          <p:nvSpPr>
            <p:cNvPr id="93" name="Rectangle 92"/>
            <p:cNvSpPr/>
            <p:nvPr/>
          </p:nvSpPr>
          <p:spPr>
            <a:xfrm>
              <a:off x="1161177" y="7025909"/>
              <a:ext cx="95891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$20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161177" y="7379326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Renewable</a:t>
              </a: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61177" y="7675787"/>
              <a:ext cx="8899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161177" y="5469825"/>
            <a:ext cx="2095445" cy="1019210"/>
            <a:chOff x="1161177" y="7025909"/>
            <a:chExt cx="2095445" cy="1019210"/>
          </a:xfrm>
        </p:grpSpPr>
        <p:sp>
          <p:nvSpPr>
            <p:cNvPr id="97" name="Rectangle 96"/>
            <p:cNvSpPr/>
            <p:nvPr/>
          </p:nvSpPr>
          <p:spPr>
            <a:xfrm>
              <a:off x="1161177" y="7025909"/>
              <a:ext cx="9419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161177" y="7379326"/>
              <a:ext cx="1552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Aviation R&amp;D</a:t>
              </a: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61177" y="7675787"/>
              <a:ext cx="20954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manufacturing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1161177" y="3804315"/>
            <a:ext cx="2454518" cy="722749"/>
            <a:chOff x="1161177" y="7025909"/>
            <a:chExt cx="2454518" cy="722749"/>
          </a:xfrm>
        </p:grpSpPr>
        <p:sp>
          <p:nvSpPr>
            <p:cNvPr id="101" name="Rectangle 100"/>
            <p:cNvSpPr/>
            <p:nvPr/>
          </p:nvSpPr>
          <p:spPr>
            <a:xfrm>
              <a:off x="1161177" y="7025909"/>
              <a:ext cx="10438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$1.6</a:t>
              </a:r>
              <a:r>
                <a:rPr lang="en-IN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161177" y="7379326"/>
              <a:ext cx="24545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 incubators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1879842"/>
            <a:ext cx="13004800" cy="959840"/>
            <a:chOff x="0" y="1879842"/>
            <a:chExt cx="13004800" cy="959840"/>
          </a:xfrm>
        </p:grpSpPr>
        <p:sp>
          <p:nvSpPr>
            <p:cNvPr id="103" name="TextBox 102"/>
            <p:cNvSpPr txBox="1"/>
            <p:nvPr/>
          </p:nvSpPr>
          <p:spPr>
            <a:xfrm>
              <a:off x="0" y="1879842"/>
              <a:ext cx="13004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TARGETING 40% INCREASE IN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0" y="2285684"/>
              <a:ext cx="13004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KNOWLEDGE WORKERS BY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1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3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8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3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5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55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30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8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" y="0"/>
            <a:ext cx="12671502" cy="9847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60"/>
            <a:ext cx="13004800" cy="893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51" y="1348408"/>
            <a:ext cx="1765079" cy="368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00" y="771313"/>
            <a:ext cx="1549206" cy="6754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00" y="4014147"/>
            <a:ext cx="913990" cy="3625353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824456" y="0"/>
            <a:ext cx="2884500" cy="916360"/>
          </a:xfrm>
          <a:prstGeom prst="rect">
            <a:avLst/>
          </a:prstGeom>
          <a:solidFill>
            <a:srgbClr val="274794"/>
          </a:solidFill>
          <a:ln>
            <a:solidFill>
              <a:srgbClr val="27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3" name="TextBox 52"/>
          <p:cNvSpPr txBox="1"/>
          <p:nvPr/>
        </p:nvSpPr>
        <p:spPr>
          <a:xfrm>
            <a:off x="3768972" y="192601"/>
            <a:ext cx="69098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AVIATION AND CONNECTIVITY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33936" y="199149"/>
            <a:ext cx="28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158463" y="1728459"/>
            <a:ext cx="4096465" cy="1410857"/>
            <a:chOff x="4839576" y="953353"/>
            <a:chExt cx="3447279" cy="1410857"/>
          </a:xfrm>
        </p:grpSpPr>
        <p:sp>
          <p:nvSpPr>
            <p:cNvPr id="86" name="TextBox 85"/>
            <p:cNvSpPr txBox="1"/>
            <p:nvPr/>
          </p:nvSpPr>
          <p:spPr>
            <a:xfrm>
              <a:off x="4839576" y="1902545"/>
              <a:ext cx="3447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 Dubai Airports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35834" y="1658529"/>
              <a:ext cx="2454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WEEKLY FLIGHTS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24693" y="953353"/>
              <a:ext cx="18858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6,500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99891" y="1716598"/>
            <a:ext cx="3281540" cy="2071740"/>
            <a:chOff x="910282" y="7378477"/>
            <a:chExt cx="3281540" cy="2071740"/>
          </a:xfrm>
        </p:grpSpPr>
        <p:grpSp>
          <p:nvGrpSpPr>
            <p:cNvPr id="15" name="Group 14"/>
            <p:cNvGrpSpPr/>
            <p:nvPr/>
          </p:nvGrpSpPr>
          <p:grpSpPr>
            <a:xfrm>
              <a:off x="910282" y="7378477"/>
              <a:ext cx="3281540" cy="2071740"/>
              <a:chOff x="910282" y="7378477"/>
              <a:chExt cx="3281540" cy="2071740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910282" y="8082571"/>
                <a:ext cx="254618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sz="36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Airfreight moved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920999" y="8988552"/>
                <a:ext cx="12284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IN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920998" y="8393538"/>
                <a:ext cx="29187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N" sz="36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through DXB and</a:t>
                </a:r>
                <a:endParaRPr lang="en-IN" sz="2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25126" y="7378477"/>
                <a:ext cx="326669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3.49</a:t>
                </a:r>
                <a:r>
                  <a:rPr lang="en-IN" sz="1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IN" sz="4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TONNES</a:t>
                </a: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914173" y="8649084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DWC in 2016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93653" y="4320242"/>
            <a:ext cx="3225024" cy="2830058"/>
            <a:chOff x="4571438" y="7109048"/>
            <a:chExt cx="2172461" cy="2729599"/>
          </a:xfrm>
        </p:grpSpPr>
        <p:grpSp>
          <p:nvGrpSpPr>
            <p:cNvPr id="81" name="Group 80"/>
            <p:cNvGrpSpPr/>
            <p:nvPr/>
          </p:nvGrpSpPr>
          <p:grpSpPr>
            <a:xfrm>
              <a:off x="4574852" y="7109048"/>
              <a:ext cx="2169047" cy="2330800"/>
              <a:chOff x="910283" y="7281967"/>
              <a:chExt cx="1353270" cy="2168250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920999" y="8988552"/>
                <a:ext cx="12284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IN" sz="3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910283" y="7281967"/>
                <a:ext cx="1353270" cy="773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140</a:t>
                </a:r>
                <a:endPara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585424" y="8039712"/>
              <a:ext cx="13681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directly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71438" y="8349201"/>
              <a:ext cx="17421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connecting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571438" y="8680926"/>
              <a:ext cx="2055686" cy="1157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to </a:t>
              </a:r>
            </a:p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260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destinations</a:t>
              </a:r>
              <a:r>
                <a:rPr lang="en-IN" sz="4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575110" y="7768794"/>
              <a:ext cx="14952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AIRLINES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4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6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1085090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AVIATION AND CONNECTIVITY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85776" y="174939"/>
            <a:ext cx="28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58" name="Group 57" hidden="1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59" name="TextBox 58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67" hidden="1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69" name="Group 68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74" name="TextBox 73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60"/>
            <a:ext cx="13017027" cy="895159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0" y="1941602"/>
            <a:ext cx="1301702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OF PASSENGERS THROUGH DXB AND DWC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476568" y="8485665"/>
            <a:ext cx="6120680" cy="48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Arial Black" panose="020B0A04020102020204" pitchFamily="34" charset="0"/>
              </a:rPr>
              <a:t>Source: </a:t>
            </a:r>
            <a:r>
              <a:rPr lang="en-I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Dubai</a:t>
            </a:r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en-I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Airports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997792" y="7181056"/>
            <a:ext cx="1626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78M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58039" y="7181056"/>
            <a:ext cx="2343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&gt;100M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8986794" y="7191859"/>
            <a:ext cx="2262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200M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15" y="3681109"/>
            <a:ext cx="2629499" cy="262949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327" y="3674758"/>
            <a:ext cx="2642202" cy="2642202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745" y="3681109"/>
            <a:ext cx="2629499" cy="2629499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1997792" y="4867508"/>
            <a:ext cx="162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638304" y="4814589"/>
            <a:ext cx="162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9196579" y="4830759"/>
            <a:ext cx="162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39514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2" grpId="0"/>
      <p:bldP spid="86" grpId="0"/>
      <p:bldP spid="89" grpId="0"/>
      <p:bldP spid="90" grpId="0"/>
      <p:bldP spid="91" grpId="0"/>
      <p:bldP spid="95" grpId="0"/>
      <p:bldP spid="96" grpId="0"/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/>
          <a:stretch/>
        </p:blipFill>
        <p:spPr>
          <a:xfrm>
            <a:off x="17760" y="921330"/>
            <a:ext cx="12987040" cy="88806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6248" y="921330"/>
            <a:ext cx="13021048" cy="8880626"/>
          </a:xfrm>
          <a:prstGeom prst="rect">
            <a:avLst/>
          </a:prstGeom>
          <a:solidFill>
            <a:srgbClr val="0070C0">
              <a:alpha val="8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47"/>
          </a:p>
        </p:txBody>
      </p:sp>
      <p:sp>
        <p:nvSpPr>
          <p:cNvPr id="7" name="TextBox 6"/>
          <p:cNvSpPr txBox="1"/>
          <p:nvPr/>
        </p:nvSpPr>
        <p:spPr>
          <a:xfrm>
            <a:off x="990430" y="2932584"/>
            <a:ext cx="11007692" cy="539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Dubai Investment Development Agency (DUBAI FDI), </a:t>
            </a:r>
          </a:p>
          <a:p>
            <a:pPr>
              <a:lnSpc>
                <a:spcPct val="150000"/>
              </a:lnSpc>
            </a:pPr>
            <a:r>
              <a: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 an agency of </a:t>
            </a:r>
            <a:r>
              <a:rPr lang="en-US" sz="273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Dubai Economy (formerly called the Department </a:t>
            </a:r>
            <a:r>
              <a: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Economic Development (DED</a:t>
            </a:r>
            <a:r>
              <a:rPr lang="en-US" sz="273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)) </a:t>
            </a:r>
            <a:r>
              <a: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Government of Dubai. </a:t>
            </a:r>
          </a:p>
          <a:p>
            <a:pPr>
              <a:lnSpc>
                <a:spcPct val="150000"/>
              </a:lnSpc>
            </a:pPr>
            <a:endParaRPr lang="en-US" sz="112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develop, promote and support Foreign Direct Investment (FDI) opportunities to facilitate investors’ success, growth and expansion in Dubai, the United Arab Emirates and across regional and international markets.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824456" y="-1974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000" dirty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DUBAI FDI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13" y="1285359"/>
            <a:ext cx="2699274" cy="9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975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3rd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810"/>
            <a:ext cx="13026616" cy="9769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19"/>
          <a:stretch/>
        </p:blipFill>
        <p:spPr>
          <a:xfrm>
            <a:off x="-698400" y="-18179"/>
            <a:ext cx="13969552" cy="93453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900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TOURISM AND HOSPITALITY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51" y="556320"/>
            <a:ext cx="1980952" cy="698477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74166" y="1418011"/>
            <a:ext cx="5479670" cy="1654218"/>
            <a:chOff x="9219620" y="1506531"/>
            <a:chExt cx="5479670" cy="1654218"/>
          </a:xfrm>
        </p:grpSpPr>
        <p:sp>
          <p:nvSpPr>
            <p:cNvPr id="37" name="TextBox 36"/>
            <p:cNvSpPr txBox="1"/>
            <p:nvPr/>
          </p:nvSpPr>
          <p:spPr>
            <a:xfrm>
              <a:off x="9298690" y="2405575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tourism offering in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260594" y="1506531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has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60594" y="1795479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developed an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279642" y="2087081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unprecedented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219620" y="2699084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the Middle East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20581" y="4172512"/>
            <a:ext cx="5790131" cy="1712400"/>
            <a:chOff x="563276" y="1030118"/>
            <a:chExt cx="5790131" cy="1712400"/>
          </a:xfrm>
        </p:grpSpPr>
        <p:sp>
          <p:nvSpPr>
            <p:cNvPr id="60" name="TextBox 59"/>
            <p:cNvSpPr txBox="1"/>
            <p:nvPr/>
          </p:nvSpPr>
          <p:spPr>
            <a:xfrm>
              <a:off x="584290" y="2043757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hospitality sector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3276" y="1737998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GDP contribution of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4290" y="2465519"/>
              <a:ext cx="5400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952807" y="1030118"/>
              <a:ext cx="540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8.7%</a:t>
              </a:r>
              <a:endParaRPr lang="en-IN" sz="1800" dirty="0">
                <a:solidFill>
                  <a:schemeClr val="bg1"/>
                </a:solidFill>
                <a:latin typeface="Arial Black" panose="020B0A04020102020204" pitchFamily="34" charset="0"/>
                <a:cs typeface="Gotham Black" pitchFamily="50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01" y="1998561"/>
            <a:ext cx="1028571" cy="503847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28969" y="174939"/>
            <a:ext cx="2675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883" y="7110362"/>
            <a:ext cx="1028571" cy="29510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2904" y="2246507"/>
            <a:ext cx="5438696" cy="2382709"/>
            <a:chOff x="4972904" y="2246507"/>
            <a:chExt cx="5438696" cy="2382709"/>
          </a:xfrm>
        </p:grpSpPr>
        <p:grpSp>
          <p:nvGrpSpPr>
            <p:cNvPr id="41" name="Group 40"/>
            <p:cNvGrpSpPr/>
            <p:nvPr/>
          </p:nvGrpSpPr>
          <p:grpSpPr>
            <a:xfrm>
              <a:off x="4972904" y="2246507"/>
              <a:ext cx="5438696" cy="2382709"/>
              <a:chOff x="9260594" y="1506531"/>
              <a:chExt cx="5438696" cy="238270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9298690" y="2405575"/>
                <a:ext cx="540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Gulfood</a:t>
                </a:r>
                <a:endPara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9260594" y="1506531"/>
                <a:ext cx="540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ANNUAL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9260594" y="1795479"/>
                <a:ext cx="540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CULINARY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9279642" y="2087081"/>
                <a:ext cx="540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EVENTS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9279642" y="3427575"/>
                <a:ext cx="540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Dubai Shopping Festival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9277922" y="2699084"/>
                <a:ext cx="540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Taste of Dubai</a:t>
                </a:r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4997177" y="3810593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Food Festival </a:t>
              </a: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6950657"/>
            <a:ext cx="1028571" cy="3038711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849898" y="7013087"/>
            <a:ext cx="5479670" cy="1712932"/>
            <a:chOff x="9219620" y="1506531"/>
            <a:chExt cx="5479670" cy="1712932"/>
          </a:xfrm>
        </p:grpSpPr>
        <p:sp>
          <p:nvSpPr>
            <p:cNvPr id="72" name="TextBox 71"/>
            <p:cNvSpPr txBox="1"/>
            <p:nvPr/>
          </p:nvSpPr>
          <p:spPr>
            <a:xfrm>
              <a:off x="9298690" y="2405575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starred chefs have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260594" y="1506531"/>
              <a:ext cx="540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MICHELIN STARS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9260594" y="1795479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than 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279642" y="2087081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dozen Michelin-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219620" y="2757798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restaurants in Dubai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46416" y="7085377"/>
            <a:ext cx="6253498" cy="1823871"/>
            <a:chOff x="6646416" y="7085377"/>
            <a:chExt cx="6253498" cy="1823871"/>
          </a:xfrm>
        </p:grpSpPr>
        <p:grpSp>
          <p:nvGrpSpPr>
            <p:cNvPr id="4" name="Group 3"/>
            <p:cNvGrpSpPr/>
            <p:nvPr/>
          </p:nvGrpSpPr>
          <p:grpSpPr>
            <a:xfrm>
              <a:off x="6646416" y="7085377"/>
              <a:ext cx="6120680" cy="1823871"/>
              <a:chOff x="4588586" y="4496829"/>
              <a:chExt cx="6120680" cy="1823871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5251316" y="4496829"/>
                <a:ext cx="27039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  298</a:t>
                </a:r>
                <a:endPara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588586" y="5195279"/>
                <a:ext cx="540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yearly exhibitions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610470" y="5859035"/>
                <a:ext cx="60987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attracting visitors</a:t>
                </a: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7499314" y="8115705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8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3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1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1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6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6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1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6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1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61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3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TOURISM AND HOSPITALITY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7784" y="174939"/>
            <a:ext cx="278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  <a:endParaRPr lang="en-IN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76" name="Group 75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96" name="TextBox 95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prstClr val="white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prstClr val="white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prstClr val="white"/>
                    </a:solidFill>
                  </a:rPr>
                  <a:t>mobility</a:t>
                </a:r>
              </a:p>
            </p:txBody>
          </p:sp>
        </p:grpSp>
      </p:grpSp>
      <p:sp>
        <p:nvSpPr>
          <p:cNvPr id="103" name="Rectangle 102"/>
          <p:cNvSpPr/>
          <p:nvPr/>
        </p:nvSpPr>
        <p:spPr>
          <a:xfrm>
            <a:off x="0" y="924911"/>
            <a:ext cx="13017028" cy="8856316"/>
          </a:xfrm>
          <a:prstGeom prst="rect">
            <a:avLst/>
          </a:prstGeom>
          <a:solidFill>
            <a:srgbClr val="2E4E97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prstClr val="white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0" y="2241912"/>
            <a:ext cx="1301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CAPACITY AND OCCUPANCY RATES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61840" y="4550392"/>
            <a:ext cx="2768912" cy="2693014"/>
            <a:chOff x="1461840" y="4550392"/>
            <a:chExt cx="2768912" cy="2693014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065" y="4550392"/>
              <a:ext cx="2693014" cy="2693014"/>
            </a:xfrm>
            <a:prstGeom prst="rect">
              <a:avLst/>
            </a:prstGeom>
          </p:spPr>
        </p:pic>
        <p:grpSp>
          <p:nvGrpSpPr>
            <p:cNvPr id="109" name="Group 108"/>
            <p:cNvGrpSpPr/>
            <p:nvPr/>
          </p:nvGrpSpPr>
          <p:grpSpPr>
            <a:xfrm>
              <a:off x="1461840" y="4955691"/>
              <a:ext cx="2768912" cy="1762539"/>
              <a:chOff x="1645256" y="4942792"/>
              <a:chExt cx="2768912" cy="1762539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1645256" y="4942792"/>
                <a:ext cx="27689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5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475</a:t>
                </a:r>
                <a:endParaRPr lang="en-IN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11" name="Group 110"/>
              <p:cNvGrpSpPr/>
              <p:nvPr/>
            </p:nvGrpSpPr>
            <p:grpSpPr>
              <a:xfrm>
                <a:off x="1717265" y="5870977"/>
                <a:ext cx="2592287" cy="834354"/>
                <a:chOff x="1717265" y="5870977"/>
                <a:chExt cx="2592287" cy="834354"/>
              </a:xfrm>
            </p:grpSpPr>
            <p:sp>
              <p:nvSpPr>
                <p:cNvPr id="112" name="TextBox 111"/>
                <p:cNvSpPr txBox="1"/>
                <p:nvPr/>
              </p:nvSpPr>
              <p:spPr>
                <a:xfrm>
                  <a:off x="1750734" y="5870977"/>
                  <a:ext cx="25588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hotels, plus a further</a:t>
                  </a:r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1717265" y="6129245"/>
                  <a:ext cx="259228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206 </a:t>
                  </a:r>
                  <a:r>
                    <a:rPr lang="en-IN" sz="16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hotel apartments</a:t>
                  </a:r>
                </a:p>
              </p:txBody>
            </p:sp>
            <p:sp>
              <p:nvSpPr>
                <p:cNvPr id="114" name="TextBox 113"/>
                <p:cNvSpPr txBox="1"/>
                <p:nvPr/>
              </p:nvSpPr>
              <p:spPr>
                <a:xfrm>
                  <a:off x="1986864" y="6366777"/>
                  <a:ext cx="21529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 the emirate</a:t>
                  </a: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4011848" y="4571646"/>
            <a:ext cx="2768912" cy="2680311"/>
            <a:chOff x="4011848" y="4571646"/>
            <a:chExt cx="2768912" cy="268031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8044" y="4571646"/>
              <a:ext cx="2680311" cy="2680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4011848" y="4963073"/>
              <a:ext cx="2768912" cy="1793317"/>
              <a:chOff x="1645256" y="4942792"/>
              <a:chExt cx="2768912" cy="1793317"/>
            </a:xfrm>
          </p:grpSpPr>
          <p:sp>
            <p:nvSpPr>
              <p:cNvPr id="116" name="TextBox 115"/>
              <p:cNvSpPr txBox="1"/>
              <p:nvPr/>
            </p:nvSpPr>
            <p:spPr>
              <a:xfrm>
                <a:off x="1645256" y="4942792"/>
                <a:ext cx="276891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5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14.9</a:t>
                </a:r>
                <a:r>
                  <a:rPr lang="en-IN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1716401" y="5871977"/>
                <a:ext cx="2563423" cy="864132"/>
                <a:chOff x="1716401" y="5871977"/>
                <a:chExt cx="2563423" cy="864132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1716401" y="5871977"/>
                  <a:ext cx="25634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hotel guests</a:t>
                  </a: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1743495" y="6129245"/>
                  <a:ext cx="25363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making for </a:t>
                  </a:r>
                  <a:r>
                    <a:rPr lang="en-IN" sz="1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28m</a:t>
                  </a:r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1986864" y="6366777"/>
                  <a:ext cx="21529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night stays</a:t>
                  </a:r>
                </a:p>
              </p:txBody>
            </p:sp>
          </p:grpSp>
        </p:grpSp>
      </p:grpSp>
      <p:grpSp>
        <p:nvGrpSpPr>
          <p:cNvPr id="4" name="Group 3"/>
          <p:cNvGrpSpPr/>
          <p:nvPr/>
        </p:nvGrpSpPr>
        <p:grpSpPr>
          <a:xfrm>
            <a:off x="6531614" y="4554206"/>
            <a:ext cx="2768912" cy="2693014"/>
            <a:chOff x="6531614" y="4554206"/>
            <a:chExt cx="2768912" cy="2693014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5690" y="4554206"/>
              <a:ext cx="2693014" cy="2693014"/>
            </a:xfrm>
            <a:prstGeom prst="rect">
              <a:avLst/>
            </a:prstGeom>
          </p:spPr>
        </p:pic>
        <p:grpSp>
          <p:nvGrpSpPr>
            <p:cNvPr id="121" name="Group 120"/>
            <p:cNvGrpSpPr/>
            <p:nvPr/>
          </p:nvGrpSpPr>
          <p:grpSpPr>
            <a:xfrm>
              <a:off x="6531614" y="4948808"/>
              <a:ext cx="2768912" cy="1822177"/>
              <a:chOff x="1645256" y="4913932"/>
              <a:chExt cx="2768912" cy="182217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645256" y="4913932"/>
                <a:ext cx="27689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5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2.3</a:t>
                </a:r>
                <a:r>
                  <a:rPr lang="en-IN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grpSp>
            <p:nvGrpSpPr>
              <p:cNvPr id="123" name="Group 122"/>
              <p:cNvGrpSpPr/>
              <p:nvPr/>
            </p:nvGrpSpPr>
            <p:grpSpPr>
              <a:xfrm>
                <a:off x="1716401" y="5871977"/>
                <a:ext cx="2563423" cy="864132"/>
                <a:chOff x="1716401" y="5871977"/>
                <a:chExt cx="2563423" cy="864132"/>
              </a:xfrm>
            </p:grpSpPr>
            <p:sp>
              <p:nvSpPr>
                <p:cNvPr id="124" name="TextBox 123"/>
                <p:cNvSpPr txBox="1"/>
                <p:nvPr/>
              </p:nvSpPr>
              <p:spPr>
                <a:xfrm>
                  <a:off x="1716401" y="5871977"/>
                  <a:ext cx="25634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apartment guests</a:t>
                  </a: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1743495" y="6129245"/>
                  <a:ext cx="25363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making for 13.4m</a:t>
                  </a:r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1986864" y="6366777"/>
                  <a:ext cx="21529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night stays (2014)</a:t>
                  </a: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9022680" y="4548406"/>
            <a:ext cx="2768912" cy="2680311"/>
            <a:chOff x="9022680" y="4548406"/>
            <a:chExt cx="2768912" cy="2680311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673" y="4548406"/>
              <a:ext cx="2680311" cy="2680311"/>
            </a:xfrm>
            <a:prstGeom prst="rect">
              <a:avLst/>
            </a:prstGeom>
          </p:spPr>
        </p:pic>
        <p:grpSp>
          <p:nvGrpSpPr>
            <p:cNvPr id="127" name="Group 126"/>
            <p:cNvGrpSpPr/>
            <p:nvPr/>
          </p:nvGrpSpPr>
          <p:grpSpPr>
            <a:xfrm>
              <a:off x="9022680" y="5020816"/>
              <a:ext cx="2768912" cy="1490660"/>
              <a:chOff x="1645256" y="5007917"/>
              <a:chExt cx="2768912" cy="1490660"/>
            </a:xfrm>
          </p:grpSpPr>
          <p:sp>
            <p:nvSpPr>
              <p:cNvPr id="128" name="TextBox 127"/>
              <p:cNvSpPr txBox="1"/>
              <p:nvPr/>
            </p:nvSpPr>
            <p:spPr>
              <a:xfrm>
                <a:off x="1645256" y="5007917"/>
                <a:ext cx="2768912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5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102,845</a:t>
                </a:r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1716401" y="5871977"/>
                <a:ext cx="2563423" cy="626600"/>
                <a:chOff x="1716401" y="5871977"/>
                <a:chExt cx="2563423" cy="626600"/>
              </a:xfrm>
            </p:grpSpPr>
            <p:sp>
              <p:nvSpPr>
                <p:cNvPr id="130" name="TextBox 129"/>
                <p:cNvSpPr txBox="1"/>
                <p:nvPr/>
              </p:nvSpPr>
              <p:spPr>
                <a:xfrm>
                  <a:off x="1716401" y="5871977"/>
                  <a:ext cx="256342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hotel rooms</a:t>
                  </a:r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1743495" y="6129245"/>
                  <a:ext cx="253632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800" b="1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 the city 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06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TOURISM AND HOSPITALITY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9338" y="174939"/>
            <a:ext cx="273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833511" y="1485640"/>
            <a:ext cx="3001624" cy="1689578"/>
            <a:chOff x="833511" y="1485640"/>
            <a:chExt cx="3001624" cy="1689578"/>
          </a:xfrm>
        </p:grpSpPr>
        <p:sp>
          <p:nvSpPr>
            <p:cNvPr id="72" name="TextBox 71"/>
            <p:cNvSpPr txBox="1"/>
            <p:nvPr/>
          </p:nvSpPr>
          <p:spPr>
            <a:xfrm>
              <a:off x="1022326" y="1806662"/>
              <a:ext cx="2746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33511" y="2101269"/>
              <a:ext cx="2944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new, modern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541960" y="1485640"/>
              <a:ext cx="12931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Dubai’s </a:t>
              </a:r>
              <a:endParaRPr lang="en-I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69926" y="2395744"/>
              <a:ext cx="28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growing all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76052" y="2713553"/>
              <a:ext cx="2688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time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78" name="TextBox 77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25" y="6296383"/>
            <a:ext cx="2374603" cy="3009524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88" name="Group 87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08" y="900679"/>
            <a:ext cx="13065635" cy="8880548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0" y="1888559"/>
            <a:ext cx="1301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DUBAI VISITOR GROWTH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2298253" y="3655007"/>
            <a:ext cx="1405482" cy="4216738"/>
            <a:chOff x="2298253" y="3655007"/>
            <a:chExt cx="1405482" cy="4216738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148" y="4213312"/>
              <a:ext cx="12703" cy="3658433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2298253" y="3655007"/>
              <a:ext cx="14054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11m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982248" y="3662667"/>
            <a:ext cx="1405482" cy="4216738"/>
            <a:chOff x="2298253" y="3655007"/>
            <a:chExt cx="1405482" cy="4216738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148" y="4213312"/>
              <a:ext cx="12703" cy="3658433"/>
            </a:xfrm>
            <a:prstGeom prst="rect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2298253" y="3655007"/>
              <a:ext cx="14054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13.2m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744990" y="3665173"/>
            <a:ext cx="1405482" cy="4216738"/>
            <a:chOff x="2298253" y="3655007"/>
            <a:chExt cx="1405482" cy="4216738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148" y="4213312"/>
              <a:ext cx="12703" cy="3658433"/>
            </a:xfrm>
            <a:prstGeom prst="rect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2298253" y="3655007"/>
              <a:ext cx="14054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14.2m</a:t>
              </a:r>
            </a:p>
          </p:txBody>
        </p:sp>
      </p:grpSp>
      <p:pic>
        <p:nvPicPr>
          <p:cNvPr id="129" name="Picture 1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80" y="7122275"/>
            <a:ext cx="1105152" cy="1498941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7621446" y="3645891"/>
            <a:ext cx="1405482" cy="4216738"/>
            <a:chOff x="2298253" y="3655007"/>
            <a:chExt cx="1405482" cy="4216738"/>
          </a:xfrm>
        </p:grpSpPr>
        <p:sp>
          <p:nvSpPr>
            <p:cNvPr id="131" name="TextBox 130"/>
            <p:cNvSpPr txBox="1"/>
            <p:nvPr/>
          </p:nvSpPr>
          <p:spPr>
            <a:xfrm>
              <a:off x="2298253" y="3655007"/>
              <a:ext cx="14054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14.9m</a:t>
              </a:r>
            </a:p>
          </p:txBody>
        </p:sp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148" y="4213312"/>
              <a:ext cx="12703" cy="3658433"/>
            </a:xfrm>
            <a:prstGeom prst="rect">
              <a:avLst/>
            </a:prstGeom>
          </p:spPr>
        </p:pic>
      </p:grpSp>
      <p:grpSp>
        <p:nvGrpSpPr>
          <p:cNvPr id="135" name="Group 134"/>
          <p:cNvGrpSpPr/>
          <p:nvPr/>
        </p:nvGrpSpPr>
        <p:grpSpPr>
          <a:xfrm>
            <a:off x="9454728" y="3638789"/>
            <a:ext cx="1405482" cy="4216738"/>
            <a:chOff x="2298253" y="3655007"/>
            <a:chExt cx="1405482" cy="4216738"/>
          </a:xfrm>
        </p:grpSpPr>
        <p:sp>
          <p:nvSpPr>
            <p:cNvPr id="136" name="TextBox 135"/>
            <p:cNvSpPr txBox="1"/>
            <p:nvPr/>
          </p:nvSpPr>
          <p:spPr>
            <a:xfrm>
              <a:off x="2298253" y="3655007"/>
              <a:ext cx="14054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20m*</a:t>
              </a:r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1148" y="4213312"/>
              <a:ext cx="12703" cy="3658433"/>
            </a:xfrm>
            <a:prstGeom prst="rect">
              <a:avLst/>
            </a:prstGeom>
          </p:spPr>
        </p:pic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20" y="4324436"/>
            <a:ext cx="1105152" cy="429357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56" y="8602982"/>
            <a:ext cx="10058400" cy="5619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03640" y="7273892"/>
            <a:ext cx="1135017" cy="1359210"/>
            <a:chOff x="2403640" y="7273892"/>
            <a:chExt cx="1135017" cy="1359210"/>
          </a:xfrm>
        </p:grpSpPr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888" y="7273892"/>
              <a:ext cx="1105152" cy="1359210"/>
            </a:xfrm>
            <a:prstGeom prst="rect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2403640" y="8106322"/>
              <a:ext cx="1135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4141795" y="8102247"/>
            <a:ext cx="113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876612" y="6868217"/>
            <a:ext cx="1135017" cy="1752999"/>
            <a:chOff x="5876612" y="6868217"/>
            <a:chExt cx="1135017" cy="1752999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729" y="6868217"/>
              <a:ext cx="1105152" cy="1752999"/>
            </a:xfrm>
            <a:prstGeom prst="rect">
              <a:avLst/>
            </a:prstGeom>
          </p:spPr>
        </p:pic>
        <p:sp>
          <p:nvSpPr>
            <p:cNvPr id="142" name="TextBox 141"/>
            <p:cNvSpPr txBox="1"/>
            <p:nvPr/>
          </p:nvSpPr>
          <p:spPr>
            <a:xfrm>
              <a:off x="5876612" y="8101058"/>
              <a:ext cx="1135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756679" y="6547802"/>
            <a:ext cx="1135017" cy="2083275"/>
            <a:chOff x="7756679" y="6547802"/>
            <a:chExt cx="1135017" cy="2083275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3512" y="6547802"/>
              <a:ext cx="1105152" cy="2083275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7756679" y="8105786"/>
              <a:ext cx="1135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9595064" y="8099135"/>
            <a:ext cx="113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-50328" y="8811369"/>
            <a:ext cx="13017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*Target Growth</a:t>
            </a:r>
          </a:p>
        </p:txBody>
      </p:sp>
    </p:spTree>
    <p:extLst>
      <p:ext uri="{BB962C8B-B14F-4D97-AF65-F5344CB8AC3E}">
        <p14:creationId xmlns:p14="http://schemas.microsoft.com/office/powerpoint/2010/main" val="352567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3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8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8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8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3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8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8" grpId="0"/>
      <p:bldP spid="141" grpId="0"/>
      <p:bldP spid="144" grpId="0"/>
      <p:bldP spid="1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008" y="-91752"/>
            <a:ext cx="13127136" cy="987980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-34129"/>
            <a:ext cx="13004800" cy="9847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Rectangle 24"/>
          <p:cNvSpPr/>
          <p:nvPr/>
        </p:nvSpPr>
        <p:spPr>
          <a:xfrm>
            <a:off x="824456" y="-24715"/>
            <a:ext cx="2884500" cy="975289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1" y="192601"/>
            <a:ext cx="2524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RETAIL</a:t>
            </a: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74" y="2332435"/>
            <a:ext cx="749206" cy="52806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36400" y="2483004"/>
            <a:ext cx="3476115" cy="1099864"/>
            <a:chOff x="546635" y="4945419"/>
            <a:chExt cx="3476115" cy="1099864"/>
          </a:xfrm>
        </p:grpSpPr>
        <p:sp>
          <p:nvSpPr>
            <p:cNvPr id="87" name="TextBox 86"/>
            <p:cNvSpPr txBox="1"/>
            <p:nvPr/>
          </p:nvSpPr>
          <p:spPr>
            <a:xfrm>
              <a:off x="568318" y="4945419"/>
              <a:ext cx="33013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second only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7073" y="5252937"/>
              <a:ext cx="34556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London for global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46635" y="5583618"/>
              <a:ext cx="3228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brands presence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273" y="1348408"/>
            <a:ext cx="1084160" cy="4194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34" y="2960048"/>
            <a:ext cx="812698" cy="7270794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957784" y="174939"/>
            <a:ext cx="269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80462" y="3186611"/>
            <a:ext cx="3092810" cy="1911749"/>
            <a:chOff x="6649950" y="2836252"/>
            <a:chExt cx="3092810" cy="1911749"/>
          </a:xfrm>
        </p:grpSpPr>
        <p:sp>
          <p:nvSpPr>
            <p:cNvPr id="61" name="TextBox 60"/>
            <p:cNvSpPr txBox="1"/>
            <p:nvPr/>
          </p:nvSpPr>
          <p:spPr>
            <a:xfrm>
              <a:off x="6773656" y="3721319"/>
              <a:ext cx="29691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current supply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49950" y="2836252"/>
              <a:ext cx="30473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SQM </a:t>
              </a:r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3.2</a:t>
              </a:r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 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883918" y="4008965"/>
              <a:ext cx="28250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retail space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83502" y="3501971"/>
              <a:ext cx="2325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LEASABLE AREA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147818" y="4471002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538593" y="1573274"/>
            <a:ext cx="3205354" cy="2024997"/>
            <a:chOff x="8586459" y="1585276"/>
            <a:chExt cx="3205354" cy="2024997"/>
          </a:xfrm>
        </p:grpSpPr>
        <p:grpSp>
          <p:nvGrpSpPr>
            <p:cNvPr id="7" name="Group 6"/>
            <p:cNvGrpSpPr/>
            <p:nvPr/>
          </p:nvGrpSpPr>
          <p:grpSpPr>
            <a:xfrm>
              <a:off x="8586459" y="1585276"/>
              <a:ext cx="3205354" cy="2024997"/>
              <a:chOff x="8885025" y="1473021"/>
              <a:chExt cx="3205354" cy="2024997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8885025" y="1473021"/>
                <a:ext cx="320535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4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38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9013038" y="2084538"/>
                <a:ext cx="3062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global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9393254" y="3036353"/>
                <a:ext cx="26971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Dubai in 2015</a:t>
                </a: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8713294" y="2514442"/>
              <a:ext cx="306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721782" y="2814106"/>
              <a:ext cx="3062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attracted to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0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5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6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5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10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1085090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RETAIL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7066" y="174939"/>
            <a:ext cx="283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28" y="1348409"/>
            <a:ext cx="761905" cy="2662834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833511" y="1485640"/>
            <a:ext cx="3001624" cy="1689578"/>
            <a:chOff x="833511" y="1485640"/>
            <a:chExt cx="3001624" cy="1689578"/>
          </a:xfrm>
        </p:grpSpPr>
        <p:sp>
          <p:nvSpPr>
            <p:cNvPr id="64" name="TextBox 63"/>
            <p:cNvSpPr txBox="1"/>
            <p:nvPr/>
          </p:nvSpPr>
          <p:spPr>
            <a:xfrm>
              <a:off x="1022326" y="1806662"/>
              <a:ext cx="2746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33511" y="2101269"/>
              <a:ext cx="2944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new, modern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541960" y="1485640"/>
              <a:ext cx="12931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Dubai’s </a:t>
              </a:r>
              <a:endParaRPr lang="en-I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69926" y="2395744"/>
              <a:ext cx="28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growing all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76052" y="2713553"/>
              <a:ext cx="2688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time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79" name="TextBox 78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02" y="1236152"/>
            <a:ext cx="1295238" cy="4600694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88" name="Group 87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93" name="TextBox 92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9" y="928781"/>
            <a:ext cx="13041483" cy="88524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29437" y="4550393"/>
            <a:ext cx="2768912" cy="1638277"/>
            <a:chOff x="829437" y="4550393"/>
            <a:chExt cx="2768912" cy="1638277"/>
          </a:xfrm>
        </p:grpSpPr>
        <p:sp>
          <p:nvSpPr>
            <p:cNvPr id="104" name="TextBox 103"/>
            <p:cNvSpPr txBox="1"/>
            <p:nvPr/>
          </p:nvSpPr>
          <p:spPr>
            <a:xfrm>
              <a:off x="1430165" y="4550393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29437" y="5173007"/>
              <a:ext cx="27689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$27.8</a:t>
              </a:r>
              <a:r>
                <a:rPr lang="en-I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89500" y="4541931"/>
            <a:ext cx="2768912" cy="1635827"/>
            <a:chOff x="5089500" y="4541931"/>
            <a:chExt cx="2768912" cy="1635827"/>
          </a:xfrm>
        </p:grpSpPr>
        <p:sp>
          <p:nvSpPr>
            <p:cNvPr id="106" name="TextBox 105"/>
            <p:cNvSpPr txBox="1"/>
            <p:nvPr/>
          </p:nvSpPr>
          <p:spPr>
            <a:xfrm>
              <a:off x="5576951" y="4541931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089500" y="5162095"/>
              <a:ext cx="27689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$27.6</a:t>
              </a:r>
              <a:r>
                <a:rPr lang="en-I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206096" y="4547646"/>
            <a:ext cx="2768912" cy="1638137"/>
            <a:chOff x="9206096" y="4547646"/>
            <a:chExt cx="2768912" cy="1638137"/>
          </a:xfrm>
        </p:grpSpPr>
        <p:sp>
          <p:nvSpPr>
            <p:cNvPr id="109" name="TextBox 108"/>
            <p:cNvSpPr txBox="1"/>
            <p:nvPr/>
          </p:nvSpPr>
          <p:spPr>
            <a:xfrm>
              <a:off x="9704048" y="4547646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9206096" y="5170120"/>
              <a:ext cx="27689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$27.7</a:t>
              </a:r>
              <a:r>
                <a:rPr lang="en-I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-34558" y="2331843"/>
            <a:ext cx="1301702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GENERATED FROM</a:t>
            </a:r>
          </a:p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WHOLESALE AND RETAIL TRADE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8101" y="7106800"/>
            <a:ext cx="13017027" cy="942855"/>
            <a:chOff x="38101" y="7106800"/>
            <a:chExt cx="13017027" cy="942855"/>
          </a:xfrm>
        </p:grpSpPr>
        <p:sp>
          <p:nvSpPr>
            <p:cNvPr id="107" name="TextBox 106"/>
            <p:cNvSpPr txBox="1"/>
            <p:nvPr/>
          </p:nvSpPr>
          <p:spPr>
            <a:xfrm>
              <a:off x="5161290" y="7106800"/>
              <a:ext cx="266999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27.1%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8101" y="7680323"/>
              <a:ext cx="13017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average of total GDP</a:t>
              </a:r>
            </a:p>
          </p:txBody>
        </p:sp>
      </p:grpSp>
      <p:pic>
        <p:nvPicPr>
          <p:cNvPr id="113" name="Picture 1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25" y="6307761"/>
            <a:ext cx="3061397" cy="698659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7445" y="6375974"/>
            <a:ext cx="12703" cy="69865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14" y="6291383"/>
            <a:ext cx="3061397" cy="6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54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BANKING AND FINANCE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3905" y="1505604"/>
            <a:ext cx="5127890" cy="1045514"/>
            <a:chOff x="563905" y="1505604"/>
            <a:chExt cx="5127890" cy="1045514"/>
          </a:xfrm>
        </p:grpSpPr>
        <p:sp>
          <p:nvSpPr>
            <p:cNvPr id="58" name="TextBox 57"/>
            <p:cNvSpPr txBox="1"/>
            <p:nvPr/>
          </p:nvSpPr>
          <p:spPr>
            <a:xfrm>
              <a:off x="582422" y="1817484"/>
              <a:ext cx="4511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capital of Islamic industry,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63905" y="1505604"/>
              <a:ext cx="5127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is aiming to be a global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2422" y="2089453"/>
              <a:ext cx="38169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economy and finance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1" y="1274185"/>
            <a:ext cx="2477646" cy="4657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383" y="2973084"/>
            <a:ext cx="888889" cy="25517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42329" y="5899037"/>
            <a:ext cx="5564727" cy="1324505"/>
            <a:chOff x="6842329" y="5899037"/>
            <a:chExt cx="5564727" cy="1324505"/>
          </a:xfrm>
        </p:grpSpPr>
        <p:sp>
          <p:nvSpPr>
            <p:cNvPr id="72" name="TextBox 71"/>
            <p:cNvSpPr txBox="1"/>
            <p:nvPr/>
          </p:nvSpPr>
          <p:spPr>
            <a:xfrm>
              <a:off x="7202009" y="5899037"/>
              <a:ext cx="2130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DIFC COURTS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42329" y="6134532"/>
              <a:ext cx="5112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Independent judiciary for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48836" y="6436907"/>
              <a:ext cx="555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 and commercial disputes,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852491" y="6761877"/>
              <a:ext cx="4618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based on UK common law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99983" y="7222980"/>
            <a:ext cx="5991101" cy="1370370"/>
            <a:chOff x="6899983" y="7306987"/>
            <a:chExt cx="5991101" cy="827835"/>
          </a:xfrm>
        </p:grpSpPr>
        <p:sp>
          <p:nvSpPr>
            <p:cNvPr id="63" name="TextBox 62"/>
            <p:cNvSpPr txBox="1"/>
            <p:nvPr/>
          </p:nvSpPr>
          <p:spPr>
            <a:xfrm>
              <a:off x="6899983" y="7673157"/>
              <a:ext cx="5200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17,000 workforce in DIFC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122396" y="7306987"/>
              <a:ext cx="5768688" cy="50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1,100</a:t>
              </a:r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 REGISTERED COMPANIES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81920" y="2981994"/>
            <a:ext cx="4124965" cy="1623578"/>
            <a:chOff x="2181920" y="2981994"/>
            <a:chExt cx="4124965" cy="1623578"/>
          </a:xfrm>
        </p:grpSpPr>
        <p:sp>
          <p:nvSpPr>
            <p:cNvPr id="55" name="TextBox 54"/>
            <p:cNvSpPr txBox="1"/>
            <p:nvPr/>
          </p:nvSpPr>
          <p:spPr>
            <a:xfrm>
              <a:off x="4054128" y="3004592"/>
              <a:ext cx="18497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89.2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181920" y="3643372"/>
              <a:ext cx="4111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MARKET CAPITALISATION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57669" y="3346503"/>
              <a:ext cx="6532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BN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766096" y="2981994"/>
              <a:ext cx="725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325936" y="3881157"/>
              <a:ext cx="39809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 of Dubai bourses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46215" y="4328573"/>
              <a:ext cx="1151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 2016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5768269"/>
            <a:ext cx="1079365" cy="4571428"/>
          </a:xfrm>
          <a:prstGeom prst="rect">
            <a:avLst/>
          </a:prstGeom>
        </p:spPr>
      </p:pic>
      <p:sp>
        <p:nvSpPr>
          <p:cNvPr id="48" name="TextBox 47" hidden="1"/>
          <p:cNvSpPr txBox="1"/>
          <p:nvPr/>
        </p:nvSpPr>
        <p:spPr>
          <a:xfrm>
            <a:off x="5820044" y="2349222"/>
            <a:ext cx="190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en-IN" sz="24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bourses</a:t>
            </a:r>
          </a:p>
        </p:txBody>
      </p:sp>
      <p:sp>
        <p:nvSpPr>
          <p:cNvPr id="35" name="TextBox 34" hidden="1"/>
          <p:cNvSpPr txBox="1"/>
          <p:nvPr/>
        </p:nvSpPr>
        <p:spPr>
          <a:xfrm>
            <a:off x="5831018" y="2063373"/>
            <a:ext cx="275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/>
            <a:r>
              <a:rPr lang="en-IN" sz="24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Value of Dubai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81596" y="174939"/>
            <a:ext cx="28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338014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5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95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1013082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BANKING AND FINANCE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57784" y="174939"/>
            <a:ext cx="267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60" name="Group 59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9" y="928781"/>
            <a:ext cx="13041483" cy="885244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51269" y="4550393"/>
            <a:ext cx="3168650" cy="1884498"/>
            <a:chOff x="651269" y="4550393"/>
            <a:chExt cx="3168650" cy="1884498"/>
          </a:xfrm>
        </p:grpSpPr>
        <p:sp>
          <p:nvSpPr>
            <p:cNvPr id="82" name="TextBox 81"/>
            <p:cNvSpPr txBox="1"/>
            <p:nvPr/>
          </p:nvSpPr>
          <p:spPr>
            <a:xfrm>
              <a:off x="1430165" y="4550393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51269" y="5173007"/>
              <a:ext cx="316865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</a:t>
              </a:r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02180" y="4541931"/>
            <a:ext cx="3567916" cy="1882048"/>
            <a:chOff x="4602180" y="4541931"/>
            <a:chExt cx="3256232" cy="1882048"/>
          </a:xfrm>
        </p:grpSpPr>
        <p:sp>
          <p:nvSpPr>
            <p:cNvPr id="85" name="TextBox 84"/>
            <p:cNvSpPr txBox="1"/>
            <p:nvPr/>
          </p:nvSpPr>
          <p:spPr>
            <a:xfrm>
              <a:off x="5576951" y="4541931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602180" y="5162095"/>
              <a:ext cx="325623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$11.3</a:t>
              </a:r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09585" y="4547646"/>
            <a:ext cx="3465423" cy="1884358"/>
            <a:chOff x="8509585" y="4547646"/>
            <a:chExt cx="3465423" cy="1884358"/>
          </a:xfrm>
        </p:grpSpPr>
        <p:sp>
          <p:nvSpPr>
            <p:cNvPr id="88" name="TextBox 87"/>
            <p:cNvSpPr txBox="1"/>
            <p:nvPr/>
          </p:nvSpPr>
          <p:spPr>
            <a:xfrm>
              <a:off x="9704048" y="4547646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509585" y="5170120"/>
              <a:ext cx="346542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$11.7</a:t>
              </a:r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228" y="1889351"/>
            <a:ext cx="13029255" cy="1259257"/>
            <a:chOff x="-12228" y="1889351"/>
            <a:chExt cx="13029255" cy="1259257"/>
          </a:xfrm>
        </p:grpSpPr>
        <p:sp>
          <p:nvSpPr>
            <p:cNvPr id="81" name="TextBox 80"/>
            <p:cNvSpPr txBox="1"/>
            <p:nvPr/>
          </p:nvSpPr>
          <p:spPr>
            <a:xfrm>
              <a:off x="0" y="1889351"/>
              <a:ext cx="13017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 SECTOR'S 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-12228" y="2502277"/>
              <a:ext cx="13017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CONTRIBUTION TO GDP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01" y="7167408"/>
            <a:ext cx="13017027" cy="1093768"/>
            <a:chOff x="38101" y="7167408"/>
            <a:chExt cx="13017027" cy="1093768"/>
          </a:xfrm>
        </p:grpSpPr>
        <p:sp>
          <p:nvSpPr>
            <p:cNvPr id="86" name="TextBox 85"/>
            <p:cNvSpPr txBox="1"/>
            <p:nvPr/>
          </p:nvSpPr>
          <p:spPr>
            <a:xfrm>
              <a:off x="5161290" y="7167408"/>
              <a:ext cx="266999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7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10.9%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8101" y="7891844"/>
              <a:ext cx="13017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average of total GDP</a:t>
              </a:r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25" y="6307761"/>
            <a:ext cx="3061397" cy="69865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445" y="6375974"/>
            <a:ext cx="12703" cy="69865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14" y="6291383"/>
            <a:ext cx="3061397" cy="6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60" y="2023060"/>
            <a:ext cx="533333" cy="507642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844" y="1986279"/>
            <a:ext cx="533333" cy="36106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64060" y="1991151"/>
            <a:ext cx="4032200" cy="2863648"/>
            <a:chOff x="164060" y="1991151"/>
            <a:chExt cx="2577239" cy="2863648"/>
          </a:xfrm>
        </p:grpSpPr>
        <p:sp>
          <p:nvSpPr>
            <p:cNvPr id="28" name="TextBox 27"/>
            <p:cNvSpPr txBox="1"/>
            <p:nvPr/>
          </p:nvSpPr>
          <p:spPr>
            <a:xfrm>
              <a:off x="1684376" y="2292496"/>
              <a:ext cx="1056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M TEU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4060" y="2591316"/>
              <a:ext cx="2565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Jebel Ali Port’s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4061" y="2915807"/>
              <a:ext cx="25727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Capacity,</a:t>
              </a:r>
            </a:p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reach </a:t>
              </a:r>
              <a:r>
                <a:rPr lang="en-IN" sz="4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22.1</a:t>
              </a:r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M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TEU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 2018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46006" y="1991151"/>
              <a:ext cx="11301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494289" y="2023060"/>
            <a:ext cx="6433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r"/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Dubai South is the first world’s aerotropolis targeting </a:t>
            </a:r>
            <a:r>
              <a:rPr lang="en-IN" sz="4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220</a:t>
            </a:r>
            <a:r>
              <a:rPr lang="en-IN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passengers </a:t>
            </a:r>
          </a:p>
          <a:p>
            <a:pPr indent="360000" algn="r"/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IN" sz="4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12</a:t>
            </a:r>
            <a:r>
              <a:rPr lang="en-IN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</a:t>
            </a: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TEU</a:t>
            </a: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cargo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TextBox 37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TRADE HUB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4457" y="174939"/>
            <a:ext cx="28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</a:t>
            </a:r>
          </a:p>
        </p:txBody>
      </p:sp>
    </p:spTree>
    <p:extLst>
      <p:ext uri="{BB962C8B-B14F-4D97-AF65-F5344CB8AC3E}">
        <p14:creationId xmlns:p14="http://schemas.microsoft.com/office/powerpoint/2010/main" val="268885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28" y="1348409"/>
            <a:ext cx="761905" cy="2662834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833511" y="1485640"/>
            <a:ext cx="3001624" cy="1689578"/>
            <a:chOff x="833511" y="1485640"/>
            <a:chExt cx="3001624" cy="1689578"/>
          </a:xfrm>
        </p:grpSpPr>
        <p:sp>
          <p:nvSpPr>
            <p:cNvPr id="65" name="TextBox 64"/>
            <p:cNvSpPr txBox="1"/>
            <p:nvPr/>
          </p:nvSpPr>
          <p:spPr>
            <a:xfrm>
              <a:off x="1022326" y="1806662"/>
              <a:ext cx="2746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33511" y="2101269"/>
              <a:ext cx="2944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new, modern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541960" y="1485640"/>
              <a:ext cx="12931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Dubai’s </a:t>
              </a:r>
              <a:endParaRPr lang="en-I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69926" y="2395744"/>
              <a:ext cx="28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growing all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76052" y="2713553"/>
              <a:ext cx="2688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time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71" name="TextBox 70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78" name="Group 77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105" name="TextBox 104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pic>
        <p:nvPicPr>
          <p:cNvPr id="108" name="Picture 10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60"/>
            <a:ext cx="13199144" cy="8951592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73" y="5380856"/>
            <a:ext cx="165138" cy="2146789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37" y="5378564"/>
            <a:ext cx="165138" cy="2146789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01" y="5378564"/>
            <a:ext cx="165138" cy="2146789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93" y="5378564"/>
            <a:ext cx="165138" cy="2146789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1033653" y="1715184"/>
            <a:ext cx="108273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DUBAI TRADE GROWTH 2005-2016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2066618" y="7565830"/>
            <a:ext cx="792088" cy="3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97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3999222" y="7561213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97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437240" y="7565830"/>
            <a:ext cx="841375" cy="3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97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9261735" y="7576633"/>
            <a:ext cx="936104" cy="3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97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07" y="3777999"/>
            <a:ext cx="2197601" cy="2197601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1245816" y="4521730"/>
            <a:ext cx="2136564" cy="819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72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$132</a:t>
            </a:r>
            <a:r>
              <a:rPr lang="en-I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16" y="3436640"/>
            <a:ext cx="2832745" cy="2832745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3353112" y="4497943"/>
            <a:ext cx="2136252" cy="154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73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$256</a:t>
            </a:r>
            <a:r>
              <a:rPr lang="en-I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</a:p>
          <a:p>
            <a:pPr algn="ctr"/>
            <a:endParaRPr lang="en-IN" sz="473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48" y="3148608"/>
            <a:ext cx="3467890" cy="3467890"/>
          </a:xfrm>
          <a:prstGeom prst="rect">
            <a:avLst/>
          </a:prstGeom>
        </p:spPr>
      </p:pic>
      <p:sp>
        <p:nvSpPr>
          <p:cNvPr id="124" name="TextBox 123"/>
          <p:cNvSpPr txBox="1"/>
          <p:nvPr/>
        </p:nvSpPr>
        <p:spPr>
          <a:xfrm>
            <a:off x="5794904" y="4536915"/>
            <a:ext cx="2075648" cy="82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73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$338</a:t>
            </a:r>
            <a:r>
              <a:rPr lang="en-I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35" y="2932584"/>
            <a:ext cx="3912491" cy="3925194"/>
          </a:xfrm>
          <a:prstGeom prst="rect">
            <a:avLst/>
          </a:prstGeom>
        </p:spPr>
      </p:pic>
      <p:sp>
        <p:nvSpPr>
          <p:cNvPr id="126" name="TextBox 125"/>
          <p:cNvSpPr txBox="1"/>
          <p:nvPr/>
        </p:nvSpPr>
        <p:spPr>
          <a:xfrm>
            <a:off x="8488686" y="4485546"/>
            <a:ext cx="2550218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$347</a:t>
            </a:r>
            <a:r>
              <a:rPr lang="en-I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4" name="TextBox 53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DUBAI TRADE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59338" y="174939"/>
            <a:ext cx="273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8314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6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80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86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5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110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15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15" grpId="0"/>
      <p:bldP spid="116" grpId="0"/>
      <p:bldP spid="117" grpId="0"/>
      <p:bldP spid="118" grpId="0"/>
      <p:bldP spid="120" grpId="0"/>
      <p:bldP spid="122" grpId="0"/>
      <p:bldP spid="124" grpId="0"/>
      <p:bldP spid="126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44" y="0"/>
            <a:ext cx="13205453" cy="99040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07" y="1132384"/>
            <a:ext cx="2920635" cy="55365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19744"/>
            <a:ext cx="2884500" cy="941074"/>
          </a:xfrm>
          <a:prstGeom prst="rect">
            <a:avLst/>
          </a:prstGeom>
          <a:solidFill>
            <a:srgbClr val="274794"/>
          </a:solidFill>
          <a:ln>
            <a:solidFill>
              <a:srgbClr val="274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1" y="192601"/>
            <a:ext cx="91421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MANUFACTURING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74072" y="1489171"/>
            <a:ext cx="24294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r"/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becoming a global platform for Knowledge-based, sustainable and innovative industries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6687" y="1476629"/>
            <a:ext cx="4050948" cy="2240218"/>
            <a:chOff x="524599" y="1476629"/>
            <a:chExt cx="4050948" cy="2240218"/>
          </a:xfrm>
        </p:grpSpPr>
        <p:sp>
          <p:nvSpPr>
            <p:cNvPr id="34" name="TextBox 33"/>
            <p:cNvSpPr txBox="1"/>
            <p:nvPr/>
          </p:nvSpPr>
          <p:spPr>
            <a:xfrm>
              <a:off x="524599" y="1476629"/>
              <a:ext cx="40324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$19.04</a:t>
              </a:r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5324" y="2938096"/>
              <a:ext cx="4030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190% growth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5699" y="2582238"/>
              <a:ext cx="3771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UAE’s Industrial sector,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47982" y="2224134"/>
              <a:ext cx="3233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Bank credit to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7591" y="3255182"/>
              <a:ext cx="33674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over 10 years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11" y="1331644"/>
            <a:ext cx="1396825" cy="51447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60" y="1331644"/>
            <a:ext cx="812698" cy="535873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85776" y="174939"/>
            <a:ext cx="294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903649" y="1594683"/>
            <a:ext cx="46725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 industrial sectors are targeted for Dubai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Pharmaceuticals &amp; Medical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Aluminium &amp; Fabricated Metals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Moving Consumable Goods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Machinery and Equipment</a:t>
            </a:r>
          </a:p>
        </p:txBody>
      </p:sp>
    </p:spTree>
    <p:extLst>
      <p:ext uri="{BB962C8B-B14F-4D97-AF65-F5344CB8AC3E}">
        <p14:creationId xmlns:p14="http://schemas.microsoft.com/office/powerpoint/2010/main" val="212869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/>
          <a:stretch/>
        </p:blipFill>
        <p:spPr>
          <a:xfrm>
            <a:off x="6068" y="921330"/>
            <a:ext cx="12998731" cy="883226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921330"/>
            <a:ext cx="13004800" cy="8832271"/>
            <a:chOff x="1625600" y="2537869"/>
            <a:chExt cx="9753600" cy="5147895"/>
          </a:xfrm>
        </p:grpSpPr>
        <p:sp>
          <p:nvSpPr>
            <p:cNvPr id="3" name="Rectangle 2"/>
            <p:cNvSpPr/>
            <p:nvPr/>
          </p:nvSpPr>
          <p:spPr>
            <a:xfrm>
              <a:off x="1625600" y="2537869"/>
              <a:ext cx="9753600" cy="5147895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47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6102" y="3576482"/>
              <a:ext cx="8844933" cy="3723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Our Vision</a:t>
              </a:r>
            </a:p>
            <a:p>
              <a:endParaRPr lang="en-US" sz="96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73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To Make Dubai the Leading Global Foreign Direct Investment Destination</a:t>
              </a:r>
            </a:p>
            <a:p>
              <a:r>
                <a:rPr lang="en-US" sz="256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endParaRPr lang="en-US" sz="256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88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Our Mission</a:t>
              </a:r>
            </a:p>
            <a:p>
              <a:endParaRPr lang="en-US" sz="839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73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To Sustain and Grow Foreign Direct Investment Inflows to Dubai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824456" y="-1974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DUBAI FDI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82" y="1523500"/>
            <a:ext cx="2699274" cy="9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070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8998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MANUFACTURING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13868" y="174939"/>
            <a:ext cx="278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60" name="TextBox 59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25" y="6296383"/>
            <a:ext cx="2374603" cy="3009524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69" name="Group 68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sp>
        <p:nvSpPr>
          <p:cNvPr id="89" name="Rectangle 88"/>
          <p:cNvSpPr/>
          <p:nvPr/>
        </p:nvSpPr>
        <p:spPr>
          <a:xfrm>
            <a:off x="0" y="924911"/>
            <a:ext cx="13017028" cy="8856316"/>
          </a:xfrm>
          <a:prstGeom prst="rect">
            <a:avLst/>
          </a:prstGeom>
          <a:solidFill>
            <a:srgbClr val="2E4E97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3" name="Group 2"/>
          <p:cNvGrpSpPr/>
          <p:nvPr/>
        </p:nvGrpSpPr>
        <p:grpSpPr>
          <a:xfrm>
            <a:off x="651269" y="4550393"/>
            <a:ext cx="3549598" cy="1822943"/>
            <a:chOff x="651269" y="4550393"/>
            <a:chExt cx="3549598" cy="1822943"/>
          </a:xfrm>
        </p:grpSpPr>
        <p:sp>
          <p:nvSpPr>
            <p:cNvPr id="91" name="TextBox 90"/>
            <p:cNvSpPr txBox="1"/>
            <p:nvPr/>
          </p:nvSpPr>
          <p:spPr>
            <a:xfrm>
              <a:off x="1430165" y="4550393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51269" y="5173007"/>
              <a:ext cx="35495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$9.1</a:t>
              </a:r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02179" y="4541931"/>
            <a:ext cx="3481741" cy="1820493"/>
            <a:chOff x="4602179" y="4541931"/>
            <a:chExt cx="3481741" cy="1820493"/>
          </a:xfrm>
        </p:grpSpPr>
        <p:sp>
          <p:nvSpPr>
            <p:cNvPr id="93" name="TextBox 92"/>
            <p:cNvSpPr txBox="1"/>
            <p:nvPr/>
          </p:nvSpPr>
          <p:spPr>
            <a:xfrm>
              <a:off x="5576951" y="4541931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602179" y="5162095"/>
              <a:ext cx="34817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$9.5</a:t>
              </a:r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09585" y="4547646"/>
            <a:ext cx="3691900" cy="1822803"/>
            <a:chOff x="8509585" y="4547646"/>
            <a:chExt cx="3691900" cy="1822803"/>
          </a:xfrm>
        </p:grpSpPr>
        <p:sp>
          <p:nvSpPr>
            <p:cNvPr id="96" name="TextBox 95"/>
            <p:cNvSpPr txBox="1"/>
            <p:nvPr/>
          </p:nvSpPr>
          <p:spPr>
            <a:xfrm>
              <a:off x="9704048" y="4547646"/>
              <a:ext cx="16680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509585" y="5170120"/>
              <a:ext cx="3691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$9.8</a:t>
              </a:r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228" y="1889351"/>
            <a:ext cx="13029255" cy="1259257"/>
            <a:chOff x="-12228" y="1889351"/>
            <a:chExt cx="13029255" cy="1259257"/>
          </a:xfrm>
        </p:grpSpPr>
        <p:sp>
          <p:nvSpPr>
            <p:cNvPr id="90" name="TextBox 89"/>
            <p:cNvSpPr txBox="1"/>
            <p:nvPr/>
          </p:nvSpPr>
          <p:spPr>
            <a:xfrm>
              <a:off x="0" y="1889351"/>
              <a:ext cx="13017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GDP GENERATED AT CONSTANT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2228" y="2502277"/>
              <a:ext cx="13017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PRICES BY MANUFACTURING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101" y="7167408"/>
            <a:ext cx="13017027" cy="1142004"/>
            <a:chOff x="38101" y="7167408"/>
            <a:chExt cx="13017027" cy="1142004"/>
          </a:xfrm>
        </p:grpSpPr>
        <p:sp>
          <p:nvSpPr>
            <p:cNvPr id="94" name="TextBox 93"/>
            <p:cNvSpPr txBox="1"/>
            <p:nvPr/>
          </p:nvSpPr>
          <p:spPr>
            <a:xfrm>
              <a:off x="3688169" y="7167408"/>
              <a:ext cx="54455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Represents an average 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101" y="7755414"/>
              <a:ext cx="130170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9.9% of total GDP</a:t>
              </a: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425" y="6307761"/>
            <a:ext cx="3061397" cy="69865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445" y="6375974"/>
            <a:ext cx="12703" cy="698659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14" y="6291383"/>
            <a:ext cx="3061397" cy="69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4t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20" y="916360"/>
            <a:ext cx="13004799" cy="883724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7" name="TextBox 66"/>
          <p:cNvSpPr txBox="1"/>
          <p:nvPr/>
        </p:nvSpPr>
        <p:spPr>
          <a:xfrm>
            <a:off x="3768972" y="192601"/>
            <a:ext cx="6549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INFORMATION TECHNOLOGY</a:t>
            </a: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69" y="1233716"/>
            <a:ext cx="990476" cy="4363164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12" y="6306497"/>
            <a:ext cx="1041270" cy="5483071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166" y="1233716"/>
            <a:ext cx="584127" cy="41862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06599" y="2525557"/>
            <a:ext cx="4482434" cy="2099969"/>
            <a:chOff x="3006599" y="2525557"/>
            <a:chExt cx="4482434" cy="2099969"/>
          </a:xfrm>
        </p:grpSpPr>
        <p:sp>
          <p:nvSpPr>
            <p:cNvPr id="82" name="TextBox 81"/>
            <p:cNvSpPr txBox="1"/>
            <p:nvPr/>
          </p:nvSpPr>
          <p:spPr>
            <a:xfrm>
              <a:off x="3017025" y="3537197"/>
              <a:ext cx="4472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IOT (Internet of Things) 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006599" y="3848829"/>
              <a:ext cx="3536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contribute to Dubai’s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006705" y="4163861"/>
              <a:ext cx="3328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economy by 2020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357148" y="3210691"/>
              <a:ext cx="2517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IN TECHNOLOGY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343845" y="2525557"/>
              <a:ext cx="3679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$4.8</a:t>
              </a:r>
              <a:r>
                <a:rPr lang="en-IN" sz="1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BN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4199" y="1641432"/>
            <a:ext cx="3070767" cy="2012742"/>
            <a:chOff x="444199" y="1641432"/>
            <a:chExt cx="3070767" cy="2012742"/>
          </a:xfrm>
        </p:grpSpPr>
        <p:sp>
          <p:nvSpPr>
            <p:cNvPr id="81" name="TextBox 80"/>
            <p:cNvSpPr txBox="1"/>
            <p:nvPr/>
          </p:nvSpPr>
          <p:spPr>
            <a:xfrm>
              <a:off x="913620" y="2309916"/>
              <a:ext cx="2235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Fixed lines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48121" y="2000056"/>
              <a:ext cx="7668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M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4199" y="2923966"/>
              <a:ext cx="27293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13303" y="2612786"/>
              <a:ext cx="1634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ICT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327027" y="1641432"/>
              <a:ext cx="21879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2.29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34623" y="3377175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970761" y="174939"/>
            <a:ext cx="2795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03474" y="1584557"/>
            <a:ext cx="3618135" cy="3148227"/>
            <a:chOff x="9258570" y="1013864"/>
            <a:chExt cx="3618135" cy="3148227"/>
          </a:xfrm>
        </p:grpSpPr>
        <p:grpSp>
          <p:nvGrpSpPr>
            <p:cNvPr id="5" name="Group 4"/>
            <p:cNvGrpSpPr/>
            <p:nvPr/>
          </p:nvGrpSpPr>
          <p:grpSpPr>
            <a:xfrm>
              <a:off x="9258570" y="1013864"/>
              <a:ext cx="3618135" cy="3148227"/>
              <a:chOff x="9258570" y="1887339"/>
              <a:chExt cx="3618135" cy="3148227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9566725" y="1887339"/>
                <a:ext cx="330998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19.7</a:t>
                </a:r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614818" y="2670707"/>
                <a:ext cx="23151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ACTIVE MOBILE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9271777" y="3235366"/>
                <a:ext cx="35710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UAE ranked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9258570" y="4315486"/>
                <a:ext cx="33881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coverage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612242" y="2913795"/>
                <a:ext cx="23134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SUBSCRIPTIONS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9619239" y="475856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2017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299874" y="2721931"/>
              <a:ext cx="3571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</a:t>
              </a:r>
              <a:r>
                <a:rPr lang="en-IN" sz="2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worlwide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71777" y="3081971"/>
              <a:ext cx="3571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mobile network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36402" y="6893024"/>
            <a:ext cx="3706358" cy="2263101"/>
            <a:chOff x="8662640" y="5956920"/>
            <a:chExt cx="3706358" cy="2263101"/>
          </a:xfrm>
        </p:grpSpPr>
        <p:grpSp>
          <p:nvGrpSpPr>
            <p:cNvPr id="6" name="Group 5"/>
            <p:cNvGrpSpPr/>
            <p:nvPr/>
          </p:nvGrpSpPr>
          <p:grpSpPr>
            <a:xfrm>
              <a:off x="8662640" y="5956920"/>
              <a:ext cx="3252631" cy="2263101"/>
              <a:chOff x="9298441" y="5956920"/>
              <a:chExt cx="3252631" cy="226310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9666999" y="5956920"/>
                <a:ext cx="27400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OPEN DATA LAW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9310712" y="7469088"/>
                <a:ext cx="32403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entrepreneurship in</a:t>
                </a: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9298441" y="7758356"/>
                <a:ext cx="28803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smart services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9656024" y="6297707"/>
                <a:ext cx="28950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Enacted in 2015 to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9031197" y="6576039"/>
              <a:ext cx="31000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improve accessibility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033069" y="6879348"/>
              <a:ext cx="3335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data and encourage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031197" y="7172367"/>
              <a:ext cx="33359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 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1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9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2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60"/>
            <a:ext cx="13004800" cy="88461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/>
          <p:cNvSpPr txBox="1"/>
          <p:nvPr/>
        </p:nvSpPr>
        <p:spPr>
          <a:xfrm>
            <a:off x="3768972" y="192601"/>
            <a:ext cx="45336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HEALTHCARE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7743" y="1479361"/>
            <a:ext cx="3528393" cy="1967192"/>
            <a:chOff x="542756" y="1479361"/>
            <a:chExt cx="3904067" cy="1967192"/>
          </a:xfrm>
        </p:grpSpPr>
        <p:sp>
          <p:nvSpPr>
            <p:cNvPr id="21" name="TextBox 20"/>
            <p:cNvSpPr txBox="1"/>
            <p:nvPr/>
          </p:nvSpPr>
          <p:spPr>
            <a:xfrm>
              <a:off x="546057" y="1479361"/>
              <a:ext cx="2191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has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3378" y="1781459"/>
              <a:ext cx="21914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mandated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3815" y="2099702"/>
              <a:ext cx="28395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extensive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7999" y="2383982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healthcare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0285" y="2675997"/>
              <a:ext cx="20679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insurance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42756" y="2984888"/>
              <a:ext cx="3904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all residents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870552" y="6612382"/>
            <a:ext cx="4390535" cy="1072730"/>
            <a:chOff x="7880804" y="5930889"/>
            <a:chExt cx="4390535" cy="1072730"/>
          </a:xfrm>
        </p:grpSpPr>
        <p:sp>
          <p:nvSpPr>
            <p:cNvPr id="38" name="TextBox 37"/>
            <p:cNvSpPr txBox="1"/>
            <p:nvPr/>
          </p:nvSpPr>
          <p:spPr>
            <a:xfrm>
              <a:off x="9382720" y="5930889"/>
              <a:ext cx="2880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 value is 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80804" y="6233730"/>
              <a:ext cx="43905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expected to 60%</a:t>
              </a:r>
              <a:endParaRPr lang="en-I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82720" y="6541954"/>
              <a:ext cx="28803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2021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85776" y="174939"/>
            <a:ext cx="288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358384" y="1565454"/>
            <a:ext cx="5333544" cy="2231226"/>
            <a:chOff x="6358384" y="1565454"/>
            <a:chExt cx="5333544" cy="2231226"/>
          </a:xfrm>
        </p:grpSpPr>
        <p:grpSp>
          <p:nvGrpSpPr>
            <p:cNvPr id="11" name="Group 10"/>
            <p:cNvGrpSpPr/>
            <p:nvPr/>
          </p:nvGrpSpPr>
          <p:grpSpPr>
            <a:xfrm>
              <a:off x="6358384" y="2120938"/>
              <a:ext cx="5333544" cy="1675742"/>
              <a:chOff x="558661" y="5619868"/>
              <a:chExt cx="5333544" cy="1675742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558661" y="5619868"/>
                <a:ext cx="44374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obstetrics and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66962" y="5896658"/>
                <a:ext cx="42451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gynaecology, orthopaedics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58662" y="6224260"/>
                <a:ext cx="533354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trauma, gastrointestinal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61343" y="6516662"/>
                <a:ext cx="48581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emergency, rehabilitation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3368" y="6833945"/>
                <a:ext cx="42387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long-term care </a:t>
                </a:r>
                <a:endPara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6718424" y="1565454"/>
              <a:ext cx="4013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HIGH PRIORITY INVESTMENT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718424" y="1832907"/>
              <a:ext cx="4013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OPPORTUNITIES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76" y="1564432"/>
            <a:ext cx="2121383" cy="27438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" y="6948730"/>
            <a:ext cx="2654905" cy="2350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998" y="1626169"/>
            <a:ext cx="25406" cy="24389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630" y="7803722"/>
            <a:ext cx="2019760" cy="254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278057" y="6902024"/>
            <a:ext cx="2736304" cy="2710416"/>
            <a:chOff x="597744" y="5704068"/>
            <a:chExt cx="2736304" cy="2710416"/>
          </a:xfrm>
        </p:grpSpPr>
        <p:grpSp>
          <p:nvGrpSpPr>
            <p:cNvPr id="44" name="Group 43"/>
            <p:cNvGrpSpPr/>
            <p:nvPr/>
          </p:nvGrpSpPr>
          <p:grpSpPr>
            <a:xfrm>
              <a:off x="597744" y="6369410"/>
              <a:ext cx="2736304" cy="2045074"/>
              <a:chOff x="558662" y="5619868"/>
              <a:chExt cx="2736304" cy="2045074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558663" y="5619868"/>
                <a:ext cx="2191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value of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66962" y="5896658"/>
                <a:ext cx="21914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UAE’S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58662" y="6224260"/>
                <a:ext cx="27363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HEALTHCARE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61343" y="6516662"/>
                <a:ext cx="26188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MARKET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73369" y="6833945"/>
                <a:ext cx="24482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2016</a:t>
                </a:r>
              </a:p>
              <a:p>
                <a:pPr indent="360000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925985" y="5704068"/>
              <a:ext cx="20584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$17</a:t>
              </a:r>
              <a:r>
                <a:rPr lang="en-IN" sz="1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0844" y="9293717"/>
            <a:ext cx="2072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MENA Research Partners </a:t>
            </a:r>
            <a:endParaRPr lang="en-IN" sz="1200" b="1" dirty="0">
              <a:solidFill>
                <a:srgbClr val="FFFF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5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6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HEALTHCARE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22922" y="174939"/>
            <a:ext cx="2771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833511" y="1485640"/>
            <a:ext cx="3001624" cy="1689578"/>
            <a:chOff x="833511" y="1485640"/>
            <a:chExt cx="3001624" cy="1689578"/>
          </a:xfrm>
        </p:grpSpPr>
        <p:sp>
          <p:nvSpPr>
            <p:cNvPr id="70" name="TextBox 69"/>
            <p:cNvSpPr txBox="1"/>
            <p:nvPr/>
          </p:nvSpPr>
          <p:spPr>
            <a:xfrm>
              <a:off x="1022326" y="1806662"/>
              <a:ext cx="2746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33511" y="2101269"/>
              <a:ext cx="2944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new, modern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541960" y="1485640"/>
              <a:ext cx="12931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Dubai’s </a:t>
              </a:r>
              <a:endParaRPr lang="en-I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69926" y="2395744"/>
              <a:ext cx="28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growing all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76052" y="2713553"/>
              <a:ext cx="2688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time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76" name="TextBox 75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84" name="Group 83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sp>
        <p:nvSpPr>
          <p:cNvPr id="96" name="Rectangle 95"/>
          <p:cNvSpPr/>
          <p:nvPr/>
        </p:nvSpPr>
        <p:spPr>
          <a:xfrm>
            <a:off x="0" y="924911"/>
            <a:ext cx="13017028" cy="8856316"/>
          </a:xfrm>
          <a:prstGeom prst="rect">
            <a:avLst/>
          </a:prstGeom>
          <a:solidFill>
            <a:srgbClr val="2E4E97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7" y="911863"/>
            <a:ext cx="13032664" cy="8870865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0" y="1941602"/>
            <a:ext cx="1301702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OF MEDICAL TOURISTS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720888" y="4978299"/>
            <a:ext cx="162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9737919" y="7895180"/>
            <a:ext cx="162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9710587" y="6424484"/>
            <a:ext cx="162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9710586" y="3577214"/>
            <a:ext cx="162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75246" y="3395838"/>
            <a:ext cx="8077450" cy="787579"/>
            <a:chOff x="1775246" y="3395838"/>
            <a:chExt cx="8077450" cy="787579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246" y="3395838"/>
              <a:ext cx="2375441" cy="787579"/>
            </a:xfrm>
            <a:prstGeom prst="rect">
              <a:avLst/>
            </a:prstGeom>
          </p:spPr>
        </p:pic>
        <p:sp>
          <p:nvSpPr>
            <p:cNvPr id="106" name="TextBox 105"/>
            <p:cNvSpPr txBox="1"/>
            <p:nvPr/>
          </p:nvSpPr>
          <p:spPr>
            <a:xfrm>
              <a:off x="1886219" y="3508648"/>
              <a:ext cx="21906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135,000</a:t>
              </a: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1799" y="3773574"/>
              <a:ext cx="5690897" cy="12703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767920" y="4819969"/>
            <a:ext cx="8053635" cy="787579"/>
            <a:chOff x="1767920" y="4819969"/>
            <a:chExt cx="8053635" cy="787579"/>
          </a:xfrm>
        </p:grpSpPr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20" y="4819969"/>
              <a:ext cx="2680311" cy="787579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1865321" y="4900438"/>
              <a:ext cx="21906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150,000</a:t>
              </a:r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8231" y="5178454"/>
              <a:ext cx="5373324" cy="1270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775246" y="6247279"/>
            <a:ext cx="8039695" cy="787579"/>
            <a:chOff x="1775246" y="6247279"/>
            <a:chExt cx="8039695" cy="787579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246" y="6247279"/>
              <a:ext cx="3163021" cy="78757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823166" y="6312690"/>
              <a:ext cx="21906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175,000</a:t>
              </a:r>
            </a:p>
          </p:txBody>
        </p: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49733" y="6626008"/>
              <a:ext cx="4865208" cy="1270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767920" y="7694377"/>
            <a:ext cx="8282807" cy="787579"/>
            <a:chOff x="1767920" y="7694377"/>
            <a:chExt cx="8282807" cy="787579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20" y="7694377"/>
              <a:ext cx="7342273" cy="787579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1863481" y="7767493"/>
              <a:ext cx="219064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500,000</a:t>
              </a:r>
            </a:p>
          </p:txBody>
        </p:sp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50445" y="8074482"/>
              <a:ext cx="800282" cy="12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6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3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8" grpId="0"/>
      <p:bldP spid="100" grpId="0"/>
      <p:bldP spid="101" grpId="0"/>
      <p:bldP spid="102" grpId="0"/>
      <p:bldP spid="1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2" y="896515"/>
            <a:ext cx="13024031" cy="89285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5" y="6690659"/>
            <a:ext cx="3137615" cy="230089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2722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b="1" dirty="0">
                <a:solidFill>
                  <a:srgbClr val="2747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EDUCATION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56304" y="2350649"/>
            <a:ext cx="5568428" cy="1494648"/>
            <a:chOff x="552053" y="1300989"/>
            <a:chExt cx="5568428" cy="1494648"/>
          </a:xfrm>
        </p:grpSpPr>
        <p:sp>
          <p:nvSpPr>
            <p:cNvPr id="38" name="TextBox 37"/>
            <p:cNvSpPr txBox="1"/>
            <p:nvPr/>
          </p:nvSpPr>
          <p:spPr>
            <a:xfrm>
              <a:off x="575865" y="1300989"/>
              <a:ext cx="5544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5.6%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5865" y="2333972"/>
              <a:ext cx="4486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year-on-year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52053" y="2011715"/>
              <a:ext cx="4270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Enrolment growth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53728" y="6690660"/>
            <a:ext cx="5791130" cy="2408614"/>
            <a:chOff x="453728" y="6690660"/>
            <a:chExt cx="5791130" cy="2408614"/>
          </a:xfrm>
        </p:grpSpPr>
        <p:grpSp>
          <p:nvGrpSpPr>
            <p:cNvPr id="3" name="Group 2"/>
            <p:cNvGrpSpPr/>
            <p:nvPr/>
          </p:nvGrpSpPr>
          <p:grpSpPr>
            <a:xfrm>
              <a:off x="483754" y="6690660"/>
              <a:ext cx="5761104" cy="1724234"/>
              <a:chOff x="563480" y="3634647"/>
              <a:chExt cx="5761104" cy="1724234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563480" y="4586293"/>
                <a:ext cx="33342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initiative launched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63480" y="4897216"/>
                <a:ext cx="35668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2012 to improve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876006" y="3634647"/>
                <a:ext cx="39690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$272</a:t>
                </a:r>
                <a:r>
                  <a:rPr lang="en-IN" sz="1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 M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923984" y="4369189"/>
                <a:ext cx="540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SMART LEARNING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468741" y="8301556"/>
              <a:ext cx="356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technology in schools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53728" y="8637609"/>
              <a:ext cx="356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across the UAE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58399" y="6265307"/>
            <a:ext cx="5077352" cy="2673558"/>
            <a:chOff x="7258399" y="6265307"/>
            <a:chExt cx="5077352" cy="2673558"/>
          </a:xfrm>
        </p:grpSpPr>
        <p:grpSp>
          <p:nvGrpSpPr>
            <p:cNvPr id="7" name="Group 6"/>
            <p:cNvGrpSpPr/>
            <p:nvPr/>
          </p:nvGrpSpPr>
          <p:grpSpPr>
            <a:xfrm>
              <a:off x="9598746" y="6265307"/>
              <a:ext cx="2737005" cy="987757"/>
              <a:chOff x="9598746" y="6046109"/>
              <a:chExt cx="2737005" cy="987757"/>
            </a:xfrm>
          </p:grpSpPr>
          <p:sp>
            <p:nvSpPr>
              <p:cNvPr id="89" name="TextBox 88"/>
              <p:cNvSpPr txBox="1"/>
              <p:nvPr/>
            </p:nvSpPr>
            <p:spPr>
              <a:xfrm>
                <a:off x="9929066" y="6046109"/>
                <a:ext cx="240668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74%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9598746" y="6664534"/>
                <a:ext cx="27094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PRIVATE SCHOOLS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7269075" y="7174767"/>
              <a:ext cx="5018004" cy="1764098"/>
              <a:chOff x="7269075" y="7174767"/>
              <a:chExt cx="5018004" cy="1764098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7798544" y="7174767"/>
                <a:ext cx="4461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teach entrepreneurial</a:t>
                </a: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7284088" y="7465028"/>
                <a:ext cx="4992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indent="360000" algn="r"/>
                <a:r>
                  <a:rPr lang="sv-SE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skills starting from Grade 6.</a:t>
                </a:r>
                <a:endPara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269075" y="7770540"/>
                <a:ext cx="5001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72% of activities focus on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301567" y="8477200"/>
                <a:ext cx="49855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developing business skills</a:t>
                </a: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7258399" y="8114710"/>
              <a:ext cx="5001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generating new ideas and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22680" y="1236114"/>
            <a:ext cx="3131497" cy="2286926"/>
            <a:chOff x="9044579" y="1093351"/>
            <a:chExt cx="3131497" cy="2286926"/>
          </a:xfrm>
        </p:grpSpPr>
        <p:grpSp>
          <p:nvGrpSpPr>
            <p:cNvPr id="4" name="Group 3"/>
            <p:cNvGrpSpPr/>
            <p:nvPr/>
          </p:nvGrpSpPr>
          <p:grpSpPr>
            <a:xfrm>
              <a:off x="9044579" y="1093351"/>
              <a:ext cx="3131497" cy="2015994"/>
              <a:chOff x="9692085" y="817669"/>
              <a:chExt cx="3131497" cy="201599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9692085" y="1483132"/>
                <a:ext cx="31314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HIGHER EDUCATION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1297725" y="2047534"/>
                <a:ext cx="14942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59,801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0059428" y="2371998"/>
                <a:ext cx="2732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enrolments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9848418" y="817669"/>
                <a:ext cx="29751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IN" sz="4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57</a:t>
                </a:r>
                <a:endPara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10390832" y="3103278"/>
              <a:ext cx="16353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2015/16 school year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864465" y="2046846"/>
              <a:ext cx="23116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INSTITUTES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4" y="2423802"/>
            <a:ext cx="4992237" cy="1623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20" y="1268719"/>
            <a:ext cx="1112615" cy="2030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559" y="6265307"/>
            <a:ext cx="927955" cy="257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6837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EDUCATION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61" name="TextBox 60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79" name="Group 78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sp>
        <p:nvSpPr>
          <p:cNvPr id="92" name="Rectangle 91"/>
          <p:cNvSpPr/>
          <p:nvPr/>
        </p:nvSpPr>
        <p:spPr>
          <a:xfrm>
            <a:off x="0" y="924911"/>
            <a:ext cx="13017028" cy="8856316"/>
          </a:xfrm>
          <a:prstGeom prst="rect">
            <a:avLst/>
          </a:prstGeom>
          <a:solidFill>
            <a:srgbClr val="2E4E97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" name="Group 1"/>
          <p:cNvGrpSpPr/>
          <p:nvPr/>
        </p:nvGrpSpPr>
        <p:grpSpPr>
          <a:xfrm>
            <a:off x="-12227" y="2241912"/>
            <a:ext cx="13029254" cy="1992226"/>
            <a:chOff x="-12227" y="2241912"/>
            <a:chExt cx="13029254" cy="1992226"/>
          </a:xfrm>
        </p:grpSpPr>
        <p:sp>
          <p:nvSpPr>
            <p:cNvPr id="93" name="TextBox 92"/>
            <p:cNvSpPr txBox="1"/>
            <p:nvPr/>
          </p:nvSpPr>
          <p:spPr>
            <a:xfrm>
              <a:off x="0" y="2241912"/>
              <a:ext cx="13017027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8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265,299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2227" y="3680140"/>
              <a:ext cx="130170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</a:t>
              </a: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33" y="4989940"/>
            <a:ext cx="2693014" cy="2693014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997" y="5004801"/>
            <a:ext cx="2680311" cy="2680311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426" y="4983547"/>
            <a:ext cx="2693014" cy="2693014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4680375" y="8576584"/>
            <a:ext cx="3656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year 2015 / 2016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47726" y="5579510"/>
            <a:ext cx="2768912" cy="1532425"/>
            <a:chOff x="2847726" y="5579510"/>
            <a:chExt cx="2768912" cy="1532425"/>
          </a:xfrm>
        </p:grpSpPr>
        <p:sp>
          <p:nvSpPr>
            <p:cNvPr id="100" name="TextBox 99"/>
            <p:cNvSpPr txBox="1"/>
            <p:nvPr/>
          </p:nvSpPr>
          <p:spPr>
            <a:xfrm>
              <a:off x="3335177" y="5579510"/>
              <a:ext cx="1668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educated in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151993" y="6742603"/>
              <a:ext cx="215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private schools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847726" y="5878378"/>
              <a:ext cx="27689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5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173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215867" y="5568598"/>
            <a:ext cx="2768912" cy="1532425"/>
            <a:chOff x="5215867" y="5568598"/>
            <a:chExt cx="2768912" cy="1532425"/>
          </a:xfrm>
        </p:grpSpPr>
        <p:sp>
          <p:nvSpPr>
            <p:cNvPr id="103" name="TextBox 102"/>
            <p:cNvSpPr txBox="1"/>
            <p:nvPr/>
          </p:nvSpPr>
          <p:spPr>
            <a:xfrm>
              <a:off x="5782320" y="5568598"/>
              <a:ext cx="1668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offering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520134" y="6731691"/>
              <a:ext cx="215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curriculums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5215867" y="5867466"/>
              <a:ext cx="27689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5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662389" y="5576623"/>
            <a:ext cx="2768912" cy="1532425"/>
            <a:chOff x="7662389" y="5576623"/>
            <a:chExt cx="2768912" cy="1532425"/>
          </a:xfrm>
        </p:grpSpPr>
        <p:sp>
          <p:nvSpPr>
            <p:cNvPr id="106" name="TextBox 105"/>
            <p:cNvSpPr txBox="1"/>
            <p:nvPr/>
          </p:nvSpPr>
          <p:spPr>
            <a:xfrm>
              <a:off x="8149840" y="5576623"/>
              <a:ext cx="16680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employing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966656" y="6739716"/>
              <a:ext cx="21529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teachers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62389" y="5875491"/>
              <a:ext cx="27689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5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16,252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6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5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5757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ONSHORE LICENSING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85776" y="1499372"/>
            <a:ext cx="12119024" cy="3078447"/>
            <a:chOff x="892481" y="1499373"/>
            <a:chExt cx="7918418" cy="1789924"/>
          </a:xfrm>
        </p:grpSpPr>
        <p:sp>
          <p:nvSpPr>
            <p:cNvPr id="51" name="TextBox 50"/>
            <p:cNvSpPr txBox="1"/>
            <p:nvPr/>
          </p:nvSpPr>
          <p:spPr>
            <a:xfrm>
              <a:off x="892481" y="1499373"/>
              <a:ext cx="62360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 with an experienced local partner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2481" y="1704674"/>
              <a:ext cx="540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Established trade agreements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5117" y="1955883"/>
              <a:ext cx="7905782" cy="26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Raw materials and equipment used in manufacturing exempt from custom duties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22862" y="2389103"/>
              <a:ext cx="3564684" cy="26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95320" y="2207091"/>
              <a:ext cx="4896544" cy="268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 free environment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92481" y="2458300"/>
              <a:ext cx="66967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foreign ownership for professional services license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05117" y="2709509"/>
              <a:ext cx="66967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Benefit from double taxation treaties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3" y="1329200"/>
            <a:ext cx="5724118" cy="68599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</p:spTree>
    <p:extLst>
      <p:ext uri="{BB962C8B-B14F-4D97-AF65-F5344CB8AC3E}">
        <p14:creationId xmlns:p14="http://schemas.microsoft.com/office/powerpoint/2010/main" val="40154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52537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FREEZONE LICENSING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46284" y="1481826"/>
            <a:ext cx="3849998" cy="1019549"/>
            <a:chOff x="546284" y="1481826"/>
            <a:chExt cx="3849998" cy="1019549"/>
          </a:xfrm>
        </p:grpSpPr>
        <p:sp>
          <p:nvSpPr>
            <p:cNvPr id="22" name="TextBox 21"/>
            <p:cNvSpPr txBox="1"/>
            <p:nvPr/>
          </p:nvSpPr>
          <p:spPr>
            <a:xfrm>
              <a:off x="892521" y="1481826"/>
              <a:ext cx="3060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EXPO 2020 DUBAI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6838" y="1720484"/>
              <a:ext cx="33707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October 2020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6284" y="2039710"/>
              <a:ext cx="3849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 10 April 2021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6838" y="2543611"/>
            <a:ext cx="2915042" cy="1324736"/>
            <a:chOff x="546838" y="2543611"/>
            <a:chExt cx="2915042" cy="1324736"/>
          </a:xfrm>
        </p:grpSpPr>
        <p:sp>
          <p:nvSpPr>
            <p:cNvPr id="29" name="TextBox 28"/>
            <p:cNvSpPr txBox="1"/>
            <p:nvPr/>
          </p:nvSpPr>
          <p:spPr>
            <a:xfrm>
              <a:off x="901960" y="2543611"/>
              <a:ext cx="2236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FIRST TIME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6838" y="2796710"/>
              <a:ext cx="2879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 Expo to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47358" y="3104205"/>
              <a:ext cx="28646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staged in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695" y="3406682"/>
              <a:ext cx="29071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MEASA region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3146" y="6896905"/>
            <a:ext cx="3572543" cy="2167974"/>
            <a:chOff x="543146" y="6896905"/>
            <a:chExt cx="3572543" cy="2167974"/>
          </a:xfrm>
        </p:grpSpPr>
        <p:sp>
          <p:nvSpPr>
            <p:cNvPr id="33" name="TextBox 32"/>
            <p:cNvSpPr txBox="1"/>
            <p:nvPr/>
          </p:nvSpPr>
          <p:spPr>
            <a:xfrm>
              <a:off x="2081681" y="7661342"/>
              <a:ext cx="341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M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146" y="7993591"/>
              <a:ext cx="3078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Visits expected to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5450" y="8296363"/>
              <a:ext cx="35602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event, 70% to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0560" y="8603214"/>
              <a:ext cx="2931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international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18488" y="6896905"/>
              <a:ext cx="150449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8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22680" y="1510235"/>
            <a:ext cx="3069536" cy="1306605"/>
            <a:chOff x="9022680" y="1510235"/>
            <a:chExt cx="3069536" cy="1306605"/>
          </a:xfrm>
        </p:grpSpPr>
        <p:sp>
          <p:nvSpPr>
            <p:cNvPr id="40" name="TextBox 39"/>
            <p:cNvSpPr txBox="1"/>
            <p:nvPr/>
          </p:nvSpPr>
          <p:spPr>
            <a:xfrm>
              <a:off x="10883270" y="1510235"/>
              <a:ext cx="1197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THEME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22680" y="1741461"/>
              <a:ext cx="30579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Connecting Minds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814768" y="2039967"/>
              <a:ext cx="2277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Creating the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06856" y="2355175"/>
              <a:ext cx="14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Future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2" y="771313"/>
            <a:ext cx="4190476" cy="549632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69532" y="3452848"/>
            <a:ext cx="2522684" cy="1295631"/>
            <a:chOff x="9569532" y="3452848"/>
            <a:chExt cx="2522684" cy="1295631"/>
          </a:xfrm>
        </p:grpSpPr>
        <p:sp>
          <p:nvSpPr>
            <p:cNvPr id="44" name="TextBox 43"/>
            <p:cNvSpPr txBox="1"/>
            <p:nvPr/>
          </p:nvSpPr>
          <p:spPr>
            <a:xfrm>
              <a:off x="10174808" y="3452848"/>
              <a:ext cx="1917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SUB-THEMES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18824" y="3668575"/>
              <a:ext cx="17617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Mobility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569532" y="3989277"/>
              <a:ext cx="2500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Sustainability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814768" y="4286814"/>
              <a:ext cx="2255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Opportunity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92" y="6454624"/>
            <a:ext cx="4190476" cy="3174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552" y="1019838"/>
            <a:ext cx="3860317" cy="509206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60"/>
            <a:ext cx="13004800" cy="883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83" y="5236840"/>
            <a:ext cx="5832649" cy="4676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7812" y="5104526"/>
            <a:ext cx="4460452" cy="1818908"/>
            <a:chOff x="817812" y="5104526"/>
            <a:chExt cx="4460452" cy="1818908"/>
          </a:xfrm>
        </p:grpSpPr>
        <p:sp>
          <p:nvSpPr>
            <p:cNvPr id="11" name="Rectangle 10"/>
            <p:cNvSpPr/>
            <p:nvPr/>
          </p:nvSpPr>
          <p:spPr>
            <a:xfrm>
              <a:off x="859656" y="5104526"/>
              <a:ext cx="441860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</a:rPr>
                <a:t>Tax-free: no income tax 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24456" y="5675844"/>
              <a:ext cx="39865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foreign ownership 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17812" y="6068086"/>
              <a:ext cx="39865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100% repatriation of profits 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52471" y="6461769"/>
              <a:ext cx="39865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 sector specific freezones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5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3741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GET IN TOUCH</a:t>
            </a:r>
            <a:endParaRPr lang="en-IN" sz="3000" dirty="0">
              <a:solidFill>
                <a:srgbClr val="274794"/>
              </a:solidFill>
              <a:latin typeface="Arial Black" panose="020B0A04020102020204" pitchFamily="34" charset="0"/>
              <a:cs typeface="Gotham Black" pitchFamily="50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10512" y="1492424"/>
            <a:ext cx="5409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Arial Black" panose="020B0A04020102020204" pitchFamily="34" charset="0"/>
                <a:cs typeface="Gotham Black" pitchFamily="50" charset="0"/>
              </a:rPr>
              <a:t>www.dubaifdi.gov.ae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</p:spTree>
    <p:extLst>
      <p:ext uri="{BB962C8B-B14F-4D97-AF65-F5344CB8AC3E}">
        <p14:creationId xmlns:p14="http://schemas.microsoft.com/office/powerpoint/2010/main" val="18004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1"/>
          <a:stretch/>
        </p:blipFill>
        <p:spPr>
          <a:xfrm>
            <a:off x="6068" y="921330"/>
            <a:ext cx="12998731" cy="883226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921330"/>
            <a:ext cx="13004800" cy="8832271"/>
            <a:chOff x="1625600" y="2537869"/>
            <a:chExt cx="9753600" cy="5147895"/>
          </a:xfrm>
        </p:grpSpPr>
        <p:sp>
          <p:nvSpPr>
            <p:cNvPr id="3" name="Rectangle 2"/>
            <p:cNvSpPr/>
            <p:nvPr/>
          </p:nvSpPr>
          <p:spPr>
            <a:xfrm>
              <a:off x="1625600" y="2537869"/>
              <a:ext cx="9753600" cy="5147895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47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16102" y="3576482"/>
              <a:ext cx="8844933" cy="225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73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Support during initial set-up and after care services</a:t>
              </a:r>
            </a:p>
            <a:p>
              <a:endPara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73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Connectivity to other government departments</a:t>
              </a:r>
            </a:p>
            <a:p>
              <a:endPara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73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Provide market visibility through research and studies</a:t>
              </a:r>
            </a:p>
            <a:p>
              <a:endParaRPr lang="en-US" sz="273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273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Advisory and advocacy for policy change to improve the</a:t>
              </a:r>
            </a:p>
            <a:p>
              <a:r>
                <a:rPr lang="en-US" sz="273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investment environment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824456" y="-1974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TextBox 9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OUR SERVICES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782" y="1523500"/>
            <a:ext cx="2699274" cy="90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373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72130" y="4929873"/>
            <a:ext cx="3274989" cy="2467207"/>
            <a:chOff x="8272130" y="4929873"/>
            <a:chExt cx="3274989" cy="2467207"/>
          </a:xfrm>
        </p:grpSpPr>
        <p:sp>
          <p:nvSpPr>
            <p:cNvPr id="46" name="TextBox 45"/>
            <p:cNvSpPr txBox="1"/>
            <p:nvPr/>
          </p:nvSpPr>
          <p:spPr>
            <a:xfrm>
              <a:off x="8620710" y="4929873"/>
              <a:ext cx="695204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8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2130" y="6320323"/>
              <a:ext cx="2696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connects 2/3 of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20710" y="6025213"/>
              <a:ext cx="20355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HOUR FLIGHT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2130" y="6637144"/>
              <a:ext cx="32749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 world’s people 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272130" y="6935415"/>
              <a:ext cx="2166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Dubai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438" y="5269717"/>
            <a:ext cx="2019048" cy="2120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498"/>
            <a:ext cx="13004800" cy="88457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69" y="4210084"/>
            <a:ext cx="558927" cy="825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044" y="3267692"/>
            <a:ext cx="368384" cy="1651376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311166" y="3201235"/>
            <a:ext cx="2295690" cy="1390345"/>
            <a:chOff x="8311166" y="3201235"/>
            <a:chExt cx="2295690" cy="1390345"/>
          </a:xfrm>
        </p:grpSpPr>
        <p:sp>
          <p:nvSpPr>
            <p:cNvPr id="20" name="TextBox 19"/>
            <p:cNvSpPr txBox="1"/>
            <p:nvPr/>
          </p:nvSpPr>
          <p:spPr>
            <a:xfrm>
              <a:off x="8311166" y="3201235"/>
              <a:ext cx="998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11167" y="3485429"/>
              <a:ext cx="16476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occupies a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11166" y="3787265"/>
              <a:ext cx="229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unique location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17008" y="4105421"/>
              <a:ext cx="1785792" cy="48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>
                  <a:solidFill>
                    <a:schemeClr val="bg1"/>
                  </a:solidFill>
                </a:rPr>
                <a:t>in</a:t>
              </a:r>
              <a:r>
                <a:rPr lang="en-IN" dirty="0"/>
                <a:t> </a:t>
              </a:r>
              <a:r>
                <a:rPr lang="en-IN" dirty="0">
                  <a:solidFill>
                    <a:schemeClr val="bg1"/>
                  </a:solidFill>
                </a:rPr>
                <a:t>the</a:t>
              </a:r>
              <a:r>
                <a:rPr lang="en-IN" dirty="0"/>
                <a:t> </a:t>
              </a:r>
              <a:r>
                <a:rPr lang="en-IN" dirty="0">
                  <a:solidFill>
                    <a:schemeClr val="bg1"/>
                  </a:solidFill>
                </a:rPr>
                <a:t>world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32" y="4963603"/>
            <a:ext cx="724065" cy="34551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72" y="4961844"/>
            <a:ext cx="1473536" cy="337897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8776349" y="6058252"/>
            <a:ext cx="3448672" cy="2497579"/>
            <a:chOff x="8776349" y="6058252"/>
            <a:chExt cx="2782139" cy="2497579"/>
          </a:xfrm>
        </p:grpSpPr>
        <p:sp>
          <p:nvSpPr>
            <p:cNvPr id="8" name="TextBox 7"/>
            <p:cNvSpPr txBox="1"/>
            <p:nvPr/>
          </p:nvSpPr>
          <p:spPr>
            <a:xfrm>
              <a:off x="8776349" y="6058252"/>
              <a:ext cx="750387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8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06652" y="7056692"/>
              <a:ext cx="2751836" cy="48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HOUR</a:t>
              </a:r>
              <a:r>
                <a:rPr lang="en-IN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</a:t>
              </a:r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FLIGHT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76349" y="7462177"/>
              <a:ext cx="2304256" cy="48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connects</a:t>
              </a:r>
              <a:r>
                <a:rPr lang="en-IN" dirty="0"/>
                <a:t>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2/3</a:t>
              </a:r>
              <a:r>
                <a:rPr lang="en-IN" dirty="0"/>
                <a:t>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93231" y="7768521"/>
              <a:ext cx="2605713" cy="48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n-IN" dirty="0"/>
                <a:t>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world’s</a:t>
              </a:r>
              <a:r>
                <a:rPr lang="en-IN" dirty="0"/>
                <a:t>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population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06651" y="8069672"/>
              <a:ext cx="1656184" cy="486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</a:t>
              </a:r>
              <a:r>
                <a:rPr lang="en-IN" dirty="0">
                  <a:solidFill>
                    <a:schemeClr val="bg1"/>
                  </a:solidFill>
                </a:rPr>
                <a:t>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55013" y="5529148"/>
            <a:ext cx="2674826" cy="2876570"/>
            <a:chOff x="3755013" y="5529148"/>
            <a:chExt cx="2674826" cy="2876570"/>
          </a:xfrm>
        </p:grpSpPr>
        <p:grpSp>
          <p:nvGrpSpPr>
            <p:cNvPr id="38" name="Group 37"/>
            <p:cNvGrpSpPr/>
            <p:nvPr/>
          </p:nvGrpSpPr>
          <p:grpSpPr>
            <a:xfrm>
              <a:off x="3755013" y="6604992"/>
              <a:ext cx="2674826" cy="1800726"/>
              <a:chOff x="3755013" y="6604992"/>
              <a:chExt cx="2674826" cy="1800726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591839" y="6604992"/>
                <a:ext cx="17099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BN</a:t>
                </a:r>
                <a:r>
                  <a:rPr lang="en-IN" sz="24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</a:t>
                </a:r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PEOPLE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755013" y="7060536"/>
                <a:ext cx="26606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size of the market 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37551" y="7367463"/>
                <a:ext cx="25922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served within five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180331" y="7679051"/>
                <a:ext cx="21822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hours of Dubai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817168" y="8128719"/>
                <a:ext cx="5508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4633121" y="5529148"/>
              <a:ext cx="1617356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8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2.4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824456" y="-1974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4" name="TextBox 43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LOCATION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3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360"/>
            <a:ext cx="13004800" cy="8837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68" y="1735137"/>
            <a:ext cx="25406" cy="8167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634" y="1623748"/>
            <a:ext cx="25406" cy="8129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946" y="2932584"/>
            <a:ext cx="25406" cy="528440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098724" y="2788568"/>
            <a:ext cx="3036602" cy="1926365"/>
            <a:chOff x="6098724" y="2788568"/>
            <a:chExt cx="3036602" cy="1926365"/>
          </a:xfrm>
        </p:grpSpPr>
        <p:sp>
          <p:nvSpPr>
            <p:cNvPr id="14" name="TextBox 13"/>
            <p:cNvSpPr txBox="1"/>
            <p:nvPr/>
          </p:nvSpPr>
          <p:spPr>
            <a:xfrm>
              <a:off x="6098724" y="2788568"/>
              <a:ext cx="23478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5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1950s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9917" y="3619848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emerges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19917" y="3936558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 a major trade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13571" y="4253268"/>
              <a:ext cx="302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export hub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34684" y="1600762"/>
            <a:ext cx="3130700" cy="2579151"/>
            <a:chOff x="834684" y="1600762"/>
            <a:chExt cx="3130700" cy="2579151"/>
          </a:xfrm>
        </p:grpSpPr>
        <p:sp>
          <p:nvSpPr>
            <p:cNvPr id="20" name="TextBox 19"/>
            <p:cNvSpPr txBox="1"/>
            <p:nvPr/>
          </p:nvSpPr>
          <p:spPr>
            <a:xfrm>
              <a:off x="834684" y="1600762"/>
              <a:ext cx="21602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5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1833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48083" y="2462536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members of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48083" y="2779246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Bani Yas tribe,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3629" y="3095956"/>
              <a:ext cx="302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led by the Maktoum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43629" y="3412666"/>
              <a:ext cx="3006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family, settled at the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8083" y="3718248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mouth of the creek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29804" y="4865973"/>
            <a:ext cx="3050404" cy="2243075"/>
            <a:chOff x="6129804" y="4865973"/>
            <a:chExt cx="3050404" cy="2243075"/>
          </a:xfrm>
        </p:grpSpPr>
        <p:sp>
          <p:nvSpPr>
            <p:cNvPr id="26" name="TextBox 25"/>
            <p:cNvSpPr txBox="1"/>
            <p:nvPr/>
          </p:nvSpPr>
          <p:spPr>
            <a:xfrm>
              <a:off x="6129804" y="4865973"/>
              <a:ext cx="23478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5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1966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58453" y="5697253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Revenues from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58453" y="6013963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oil discovery used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58453" y="6330673"/>
              <a:ext cx="302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strengthen city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58453" y="6647383"/>
              <a:ext cx="302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59593" y="1467884"/>
            <a:ext cx="3021755" cy="1926365"/>
            <a:chOff x="9059593" y="1467884"/>
            <a:chExt cx="3021755" cy="1926365"/>
          </a:xfrm>
        </p:grpSpPr>
        <p:sp>
          <p:nvSpPr>
            <p:cNvPr id="35" name="TextBox 34"/>
            <p:cNvSpPr txBox="1"/>
            <p:nvPr/>
          </p:nvSpPr>
          <p:spPr>
            <a:xfrm>
              <a:off x="9687858" y="1467884"/>
              <a:ext cx="234789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5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1985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371522" y="2299164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became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262972" y="2615874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business and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059593" y="2932584"/>
              <a:ext cx="302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tourism hub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415372" y="4637871"/>
            <a:ext cx="2808312" cy="1319049"/>
            <a:chOff x="9415372" y="4637871"/>
            <a:chExt cx="2808312" cy="1319049"/>
          </a:xfrm>
        </p:grpSpPr>
        <p:sp>
          <p:nvSpPr>
            <p:cNvPr id="39" name="TextBox 38"/>
            <p:cNvSpPr txBox="1"/>
            <p:nvPr/>
          </p:nvSpPr>
          <p:spPr>
            <a:xfrm>
              <a:off x="9840258" y="4637871"/>
              <a:ext cx="23478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4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202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523922" y="5178545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Nationalities living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415372" y="5495255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harmony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165886" y="6050674"/>
            <a:ext cx="3028529" cy="1627238"/>
            <a:chOff x="9165886" y="6050674"/>
            <a:chExt cx="3028529" cy="1627238"/>
          </a:xfrm>
        </p:grpSpPr>
        <p:sp>
          <p:nvSpPr>
            <p:cNvPr id="43" name="TextBox 42"/>
            <p:cNvSpPr txBox="1"/>
            <p:nvPr/>
          </p:nvSpPr>
          <p:spPr>
            <a:xfrm>
              <a:off x="9514366" y="6050674"/>
              <a:ext cx="26642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371522" y="6367384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government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165886" y="6684094"/>
              <a:ext cx="3021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 on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172660" y="7000804"/>
              <a:ext cx="302175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3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HAPPINESS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7" name="TextBox 46"/>
          <p:cNvSpPr txBox="1"/>
          <p:nvPr/>
        </p:nvSpPr>
        <p:spPr>
          <a:xfrm>
            <a:off x="3768972" y="192601"/>
            <a:ext cx="5918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HISTORY AND CULTURE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</p:spTree>
    <p:extLst>
      <p:ext uri="{BB962C8B-B14F-4D97-AF65-F5344CB8AC3E}">
        <p14:creationId xmlns:p14="http://schemas.microsoft.com/office/powerpoint/2010/main" val="6027159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7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540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ECONOMIC DIVERSITY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7663" y="1475153"/>
            <a:ext cx="2855789" cy="1077392"/>
            <a:chOff x="309711" y="1475153"/>
            <a:chExt cx="2855789" cy="1077392"/>
          </a:xfrm>
        </p:grpSpPr>
        <p:sp>
          <p:nvSpPr>
            <p:cNvPr id="53" name="TextBox 52"/>
            <p:cNvSpPr txBox="1"/>
            <p:nvPr/>
          </p:nvSpPr>
          <p:spPr>
            <a:xfrm>
              <a:off x="835309" y="1475153"/>
              <a:ext cx="23230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 has a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9711" y="1790077"/>
              <a:ext cx="2852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highly diversified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7692" y="2090880"/>
              <a:ext cx="267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02401" y="3240484"/>
            <a:ext cx="3314431" cy="1492300"/>
            <a:chOff x="10484075" y="1550274"/>
            <a:chExt cx="2756872" cy="1492300"/>
          </a:xfrm>
        </p:grpSpPr>
        <p:sp>
          <p:nvSpPr>
            <p:cNvPr id="66" name="TextBox 65"/>
            <p:cNvSpPr txBox="1"/>
            <p:nvPr/>
          </p:nvSpPr>
          <p:spPr>
            <a:xfrm>
              <a:off x="10767964" y="2243322"/>
              <a:ext cx="1777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GDP growth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484075" y="2580909"/>
              <a:ext cx="2321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2015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781093" y="1550274"/>
              <a:ext cx="24598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4%</a:t>
              </a:r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083" y="1677347"/>
            <a:ext cx="2426959" cy="17752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52" y="900197"/>
            <a:ext cx="596825" cy="829708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77" y="1243107"/>
            <a:ext cx="507936" cy="612067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32" y="1243107"/>
            <a:ext cx="507936" cy="485970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702" y="2797378"/>
            <a:ext cx="507936" cy="54637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94906" y="1618726"/>
            <a:ext cx="3334987" cy="2826026"/>
            <a:chOff x="2394906" y="1618726"/>
            <a:chExt cx="3334987" cy="2826026"/>
          </a:xfrm>
        </p:grpSpPr>
        <p:grpSp>
          <p:nvGrpSpPr>
            <p:cNvPr id="6" name="Group 5"/>
            <p:cNvGrpSpPr/>
            <p:nvPr/>
          </p:nvGrpSpPr>
          <p:grpSpPr>
            <a:xfrm>
              <a:off x="2946308" y="1618726"/>
              <a:ext cx="2717825" cy="2826026"/>
              <a:chOff x="7961039" y="1945928"/>
              <a:chExt cx="2717825" cy="2826026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8036633" y="2654105"/>
                <a:ext cx="2641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GDP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7961039" y="4310289"/>
                <a:ext cx="27178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 algn="r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2013 and 2015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430656" y="1945928"/>
                <a:ext cx="224450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53%</a:t>
                </a:r>
                <a:endParaRPr lang="en-IN" sz="1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2394906" y="2644552"/>
              <a:ext cx="33349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Trade,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244696" y="3004592"/>
              <a:ext cx="24499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Logistics and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881050" y="3335015"/>
              <a:ext cx="1782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Tourism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860132" y="3623047"/>
              <a:ext cx="1782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between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1704" y="3332362"/>
            <a:ext cx="3505836" cy="2381196"/>
            <a:chOff x="9351704" y="3332362"/>
            <a:chExt cx="3505836" cy="2381196"/>
          </a:xfrm>
        </p:grpSpPr>
        <p:grpSp>
          <p:nvGrpSpPr>
            <p:cNvPr id="8" name="Group 7"/>
            <p:cNvGrpSpPr/>
            <p:nvPr/>
          </p:nvGrpSpPr>
          <p:grpSpPr>
            <a:xfrm>
              <a:off x="9351704" y="3332362"/>
              <a:ext cx="3505836" cy="2381196"/>
              <a:chOff x="8268957" y="5252036"/>
              <a:chExt cx="2581681" cy="2381196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8268957" y="6660230"/>
                <a:ext cx="25681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non-financial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8502406" y="5252036"/>
                <a:ext cx="234823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4800" b="1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88.7%</a:t>
                </a:r>
                <a:endParaRPr lang="en-IN" sz="1800" b="1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273135" y="6319522"/>
                <a:ext cx="185870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from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280834" y="6963821"/>
                <a:ext cx="25443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corporations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585567" y="7356233"/>
                <a:ext cx="5621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H1,2016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9351704" y="4084322"/>
              <a:ext cx="252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GDP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653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3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1" y="192601"/>
            <a:ext cx="54012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ECONOMIC DIVERSITY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7" y="4948808"/>
            <a:ext cx="4314172" cy="1061424"/>
          </a:xfrm>
          <a:prstGeom prst="rect">
            <a:avLst/>
          </a:prstGeom>
        </p:spPr>
      </p:pic>
      <p:grpSp>
        <p:nvGrpSpPr>
          <p:cNvPr id="73" name="Group 72" hidden="1"/>
          <p:cNvGrpSpPr/>
          <p:nvPr/>
        </p:nvGrpSpPr>
        <p:grpSpPr>
          <a:xfrm>
            <a:off x="8281080" y="6482544"/>
            <a:ext cx="3693928" cy="2550161"/>
            <a:chOff x="8281080" y="6482544"/>
            <a:chExt cx="3693928" cy="2550161"/>
          </a:xfrm>
        </p:grpSpPr>
        <p:sp>
          <p:nvSpPr>
            <p:cNvPr id="74" name="TextBox 73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compared to 440m in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2013 (21% increase)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57224" y="6482544"/>
              <a:ext cx="20936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531M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2014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25" y="6296383"/>
            <a:ext cx="2374603" cy="3009524"/>
          </a:xfrm>
          <a:prstGeom prst="rect">
            <a:avLst/>
          </a:prstGeom>
        </p:spPr>
      </p:pic>
      <p:grpSp>
        <p:nvGrpSpPr>
          <p:cNvPr id="81" name="Group 80" hidden="1"/>
          <p:cNvGrpSpPr/>
          <p:nvPr/>
        </p:nvGrpSpPr>
        <p:grpSpPr>
          <a:xfrm>
            <a:off x="358574" y="4814862"/>
            <a:ext cx="3983586" cy="3660256"/>
            <a:chOff x="358574" y="4814862"/>
            <a:chExt cx="3983586" cy="3660256"/>
          </a:xfrm>
        </p:grpSpPr>
        <p:grpSp>
          <p:nvGrpSpPr>
            <p:cNvPr id="82" name="Group 81" hidden="1"/>
            <p:cNvGrpSpPr/>
            <p:nvPr/>
          </p:nvGrpSpPr>
          <p:grpSpPr>
            <a:xfrm>
              <a:off x="358574" y="4814862"/>
              <a:ext cx="3983586" cy="3660256"/>
              <a:chOff x="358574" y="6312784"/>
              <a:chExt cx="3983586" cy="3545662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358574" y="7961293"/>
                <a:ext cx="347656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public buses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58574" y="7648573"/>
                <a:ext cx="39835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108.9m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taxi passengers</a:t>
                </a: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52349" y="6312784"/>
                <a:ext cx="1945638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8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2395649" y="7091051"/>
                <a:ext cx="6353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718472" y="9581447"/>
                <a:ext cx="52450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FF3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2015</a:t>
                </a:r>
                <a:endParaRPr lang="en-IN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365732" y="8270974"/>
                <a:ext cx="233962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360000"/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passengers</a:t>
                </a: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725864" y="7431225"/>
                <a:ext cx="28788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800" dirty="0">
                    <a:solidFill>
                      <a:schemeClr val="bg1"/>
                    </a:solidFill>
                    <a:latin typeface="Arial Black" panose="020B0A04020102020204" pitchFamily="34" charset="0"/>
                    <a:cs typeface="Gotham Black" pitchFamily="50" charset="0"/>
                  </a:rPr>
                  <a:t>METRO PASSENGERS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710718" y="7181056"/>
              <a:ext cx="3220617" cy="1069912"/>
              <a:chOff x="710718" y="7181056"/>
              <a:chExt cx="3220617" cy="1069912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710718" y="7181056"/>
                <a:ext cx="322061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14% share </a:t>
                </a:r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public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722095" y="7465020"/>
                <a:ext cx="30978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transport in people’s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718472" y="7764809"/>
                <a:ext cx="1463448" cy="486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solidFill>
                      <a:schemeClr val="bg1"/>
                    </a:solidFill>
                  </a:rPr>
                  <a:t>mobility</a:t>
                </a:r>
              </a:p>
            </p:txBody>
          </p:sp>
        </p:grpSp>
      </p:grpSp>
      <p:sp>
        <p:nvSpPr>
          <p:cNvPr id="95" name="Rectangle 94"/>
          <p:cNvSpPr/>
          <p:nvPr/>
        </p:nvSpPr>
        <p:spPr>
          <a:xfrm>
            <a:off x="0" y="924911"/>
            <a:ext cx="13017028" cy="8856316"/>
          </a:xfrm>
          <a:prstGeom prst="rect">
            <a:avLst/>
          </a:prstGeom>
          <a:solidFill>
            <a:srgbClr val="2E4E97">
              <a:alpha val="9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6" name="TextBox 95"/>
          <p:cNvSpPr txBox="1"/>
          <p:nvPr/>
        </p:nvSpPr>
        <p:spPr>
          <a:xfrm>
            <a:off x="1401543" y="2402331"/>
            <a:ext cx="108273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DUBAI GDP CONTRIBUTION</a:t>
            </a: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23" y="4600627"/>
            <a:ext cx="4077629" cy="4077629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40" y="8274014"/>
            <a:ext cx="4014115" cy="546224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103" y="7046265"/>
            <a:ext cx="3137615" cy="12703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54" y="5372347"/>
            <a:ext cx="3467890" cy="406493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711" y="4193718"/>
            <a:ext cx="4649259" cy="57163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36" y="4207729"/>
            <a:ext cx="4420607" cy="546224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01" y="8398286"/>
            <a:ext cx="4750882" cy="41919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1838" y="3338576"/>
            <a:ext cx="1438676" cy="799509"/>
            <a:chOff x="1521838" y="3338576"/>
            <a:chExt cx="1438676" cy="799509"/>
          </a:xfrm>
        </p:grpSpPr>
        <p:sp>
          <p:nvSpPr>
            <p:cNvPr id="124" name="TextBox 123"/>
            <p:cNvSpPr txBox="1"/>
            <p:nvPr/>
          </p:nvSpPr>
          <p:spPr>
            <a:xfrm>
              <a:off x="1521839" y="3338576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4.1%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521838" y="3768753"/>
              <a:ext cx="143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449350" y="3384756"/>
            <a:ext cx="1829122" cy="799509"/>
            <a:chOff x="9449350" y="3384756"/>
            <a:chExt cx="1829122" cy="799509"/>
          </a:xfrm>
        </p:grpSpPr>
        <p:sp>
          <p:nvSpPr>
            <p:cNvPr id="126" name="TextBox 125"/>
            <p:cNvSpPr txBox="1"/>
            <p:nvPr/>
          </p:nvSpPr>
          <p:spPr>
            <a:xfrm>
              <a:off x="9839797" y="3384756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11.4%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9449350" y="3814933"/>
              <a:ext cx="1829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Manufacturing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400571" y="4985446"/>
            <a:ext cx="1829122" cy="799509"/>
            <a:chOff x="9400571" y="4985446"/>
            <a:chExt cx="1829122" cy="799509"/>
          </a:xfrm>
        </p:grpSpPr>
        <p:sp>
          <p:nvSpPr>
            <p:cNvPr id="128" name="TextBox 127"/>
            <p:cNvSpPr txBox="1"/>
            <p:nvPr/>
          </p:nvSpPr>
          <p:spPr>
            <a:xfrm>
              <a:off x="9791018" y="4985446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7.4%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9400571" y="5415623"/>
              <a:ext cx="1829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Construction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420285" y="6357357"/>
            <a:ext cx="1829122" cy="799509"/>
            <a:chOff x="9420285" y="6357357"/>
            <a:chExt cx="1829122" cy="799509"/>
          </a:xfrm>
        </p:grpSpPr>
        <p:sp>
          <p:nvSpPr>
            <p:cNvPr id="130" name="TextBox 129"/>
            <p:cNvSpPr txBox="1"/>
            <p:nvPr/>
          </p:nvSpPr>
          <p:spPr>
            <a:xfrm>
              <a:off x="9810732" y="6357357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28.3%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9420285" y="6787534"/>
              <a:ext cx="1829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Trade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74753" y="7981924"/>
            <a:ext cx="1829122" cy="799509"/>
            <a:chOff x="9374753" y="7981924"/>
            <a:chExt cx="1829122" cy="799509"/>
          </a:xfrm>
        </p:grpSpPr>
        <p:sp>
          <p:nvSpPr>
            <p:cNvPr id="132" name="TextBox 131"/>
            <p:cNvSpPr txBox="1"/>
            <p:nvPr/>
          </p:nvSpPr>
          <p:spPr>
            <a:xfrm>
              <a:off x="9765200" y="7981924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5.7%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9374753" y="8412101"/>
              <a:ext cx="1829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Hospitality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07479" y="4776157"/>
            <a:ext cx="2236341" cy="1008415"/>
            <a:chOff x="1507479" y="4776157"/>
            <a:chExt cx="2236341" cy="1008415"/>
          </a:xfrm>
        </p:grpSpPr>
        <p:sp>
          <p:nvSpPr>
            <p:cNvPr id="134" name="TextBox 133"/>
            <p:cNvSpPr txBox="1"/>
            <p:nvPr/>
          </p:nvSpPr>
          <p:spPr>
            <a:xfrm>
              <a:off x="1525914" y="4776157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12.6%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525913" y="5415240"/>
              <a:ext cx="2217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Corporations Sector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507479" y="5168403"/>
              <a:ext cx="1438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71399" y="6034284"/>
            <a:ext cx="2236341" cy="1008415"/>
            <a:chOff x="1471399" y="6034284"/>
            <a:chExt cx="2236341" cy="1008415"/>
          </a:xfrm>
        </p:grpSpPr>
        <p:sp>
          <p:nvSpPr>
            <p:cNvPr id="137" name="TextBox 136"/>
            <p:cNvSpPr txBox="1"/>
            <p:nvPr/>
          </p:nvSpPr>
          <p:spPr>
            <a:xfrm>
              <a:off x="1489834" y="6034284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15.6%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489833" y="6673367"/>
              <a:ext cx="2217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Business Services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71399" y="6426530"/>
              <a:ext cx="1917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Estate and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87318" y="7795318"/>
            <a:ext cx="2236341" cy="1008415"/>
            <a:chOff x="1487318" y="7795318"/>
            <a:chExt cx="2236341" cy="1008415"/>
          </a:xfrm>
        </p:grpSpPr>
        <p:sp>
          <p:nvSpPr>
            <p:cNvPr id="140" name="TextBox 139"/>
            <p:cNvSpPr txBox="1"/>
            <p:nvPr/>
          </p:nvSpPr>
          <p:spPr>
            <a:xfrm>
              <a:off x="1505753" y="7795318"/>
              <a:ext cx="14386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14.9%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505752" y="8434401"/>
              <a:ext cx="22179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87318" y="8187564"/>
              <a:ext cx="1917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Logistics and</a:t>
              </a:r>
            </a:p>
          </p:txBody>
        </p:sp>
      </p:grpSp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0884" y="5406411"/>
            <a:ext cx="3311523" cy="40649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156" y="7198626"/>
            <a:ext cx="3137615" cy="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8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7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75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75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25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2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6360"/>
            <a:ext cx="13017028" cy="88392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4456" y="-24714"/>
            <a:ext cx="2884500" cy="941074"/>
          </a:xfrm>
          <a:prstGeom prst="rect">
            <a:avLst/>
          </a:prstGeom>
          <a:solidFill>
            <a:srgbClr val="27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TextBox 26"/>
          <p:cNvSpPr txBox="1"/>
          <p:nvPr/>
        </p:nvSpPr>
        <p:spPr>
          <a:xfrm>
            <a:off x="3768972" y="192601"/>
            <a:ext cx="42455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rgbClr val="274794"/>
                </a:solidFill>
                <a:latin typeface="Arial Black" panose="020B0A04020102020204" pitchFamily="34" charset="0"/>
                <a:cs typeface="Gotham Black" pitchFamily="50" charset="0"/>
              </a:rPr>
              <a:t>INFRASTRUCTURE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70972" y="1275718"/>
            <a:ext cx="4269991" cy="7392550"/>
            <a:chOff x="8270972" y="1394151"/>
            <a:chExt cx="4269991" cy="7392550"/>
          </a:xfrm>
        </p:grpSpPr>
        <p:sp>
          <p:nvSpPr>
            <p:cNvPr id="34" name="TextBox 33"/>
            <p:cNvSpPr txBox="1"/>
            <p:nvPr/>
          </p:nvSpPr>
          <p:spPr>
            <a:xfrm>
              <a:off x="8270972" y="2186921"/>
              <a:ext cx="4028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Longest driverless metro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270972" y="2546961"/>
              <a:ext cx="4269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the world, with 421km 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281081" y="2877391"/>
              <a:ext cx="3000032" cy="590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planned for 2030</a:t>
              </a:r>
            </a:p>
            <a:p>
              <a:pPr indent="360000"/>
              <a:endParaRPr lang="en-IN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28600"/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3rd</a:t>
              </a:r>
            </a:p>
            <a:p>
              <a:pPr marL="296863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attractive investment destination for infrastructure investors    		</a:t>
              </a:r>
              <a:endParaRPr lang="en-I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60000"/>
              <a:endParaRPr lang="en-IN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60000"/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60000"/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60000"/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60000"/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60000"/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indent="360000"/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511044" y="1394151"/>
              <a:ext cx="346542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74.6</a:t>
              </a:r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KM</a:t>
              </a:r>
              <a:endParaRPr lang="en-I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28" y="1348409"/>
            <a:ext cx="761905" cy="26628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33511" y="1485640"/>
            <a:ext cx="3001624" cy="1689578"/>
            <a:chOff x="833511" y="1485640"/>
            <a:chExt cx="3001624" cy="1689578"/>
          </a:xfrm>
        </p:grpSpPr>
        <p:sp>
          <p:nvSpPr>
            <p:cNvPr id="29" name="TextBox 28"/>
            <p:cNvSpPr txBox="1"/>
            <p:nvPr/>
          </p:nvSpPr>
          <p:spPr>
            <a:xfrm>
              <a:off x="1022326" y="1806662"/>
              <a:ext cx="2746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3511" y="2101269"/>
              <a:ext cx="2944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 new, modern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41960" y="1485640"/>
              <a:ext cx="12931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Dubai’s </a:t>
              </a:r>
              <a:endParaRPr lang="en-I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9926" y="2395744"/>
              <a:ext cx="2899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growing all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76052" y="2713553"/>
              <a:ext cx="2688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 algn="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time</a:t>
              </a:r>
              <a:endParaRPr lang="en-I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281081" y="6296383"/>
            <a:ext cx="3693928" cy="2550161"/>
            <a:chOff x="8281080" y="6482544"/>
            <a:chExt cx="3693928" cy="2550161"/>
          </a:xfrm>
        </p:grpSpPr>
        <p:sp>
          <p:nvSpPr>
            <p:cNvPr id="37" name="TextBox 36"/>
            <p:cNvSpPr txBox="1"/>
            <p:nvPr/>
          </p:nvSpPr>
          <p:spPr>
            <a:xfrm>
              <a:off x="8281080" y="7763194"/>
              <a:ext cx="34779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0.75% increase from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92144" y="8123013"/>
              <a:ext cx="3610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657224" y="6482544"/>
              <a:ext cx="209364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543.6</a:t>
              </a:r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657224" y="7417740"/>
              <a:ext cx="331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PASSENGERS </a:t>
              </a:r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645758" y="7197376"/>
              <a:ext cx="2949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800" dirty="0">
                  <a:solidFill>
                    <a:schemeClr val="bg1"/>
                  </a:solidFill>
                  <a:latin typeface="Arial Black" panose="020B0A04020102020204" pitchFamily="34" charset="0"/>
                  <a:cs typeface="Gotham Black" pitchFamily="50" charset="0"/>
                </a:rPr>
                <a:t>PUBLIC TRANSPORT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645758" y="8755706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2017</a:t>
              </a:r>
              <a:endParaRPr lang="en-IN" sz="1200" b="1" dirty="0">
                <a:solidFill>
                  <a:srgbClr val="FFFF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02" y="1236152"/>
            <a:ext cx="1295238" cy="4600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25" y="6296383"/>
            <a:ext cx="2374603" cy="30095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090095" y="174939"/>
            <a:ext cx="2387969" cy="550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DUBAI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3697476" y="1462656"/>
            <a:ext cx="4269991" cy="1541936"/>
            <a:chOff x="8270972" y="1238656"/>
            <a:chExt cx="4269991" cy="1541936"/>
          </a:xfrm>
        </p:grpSpPr>
        <p:sp>
          <p:nvSpPr>
            <p:cNvPr id="63" name="TextBox 62"/>
            <p:cNvSpPr txBox="1"/>
            <p:nvPr/>
          </p:nvSpPr>
          <p:spPr>
            <a:xfrm>
              <a:off x="8270972" y="2008817"/>
              <a:ext cx="4028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RTA’s project pipeline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270972" y="2318927"/>
              <a:ext cx="4269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360000"/>
              <a:r>
                <a:rPr lang="en-I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 in 2014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509585" y="1238656"/>
              <a:ext cx="2686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$4.66</a:t>
              </a:r>
              <a:r>
                <a:rPr lang="en-IN" sz="1800" b="1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 </a:t>
              </a:r>
              <a:r>
                <a:rPr lang="en-IN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03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5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35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4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00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repeatCount="10000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94F786C9E42443A2E9429B1E1B5936" ma:contentTypeVersion="0" ma:contentTypeDescription="Create a new document." ma:contentTypeScope="" ma:versionID="db6b4dcc1126418e8abaa6c05942544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D6922B-C519-4198-8B71-15B1BB8851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F01CA0-5CF8-48EB-BF23-ABE86EA4B4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2CC700-3320-4B29-A62D-475C7360C352}">
  <ds:schemaRefs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13216</TotalTime>
  <Words>2132</Words>
  <Application>Microsoft Office PowerPoint</Application>
  <PresentationFormat>Custom</PresentationFormat>
  <Paragraphs>895</Paragraphs>
  <Slides>38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Gotham Black</vt:lpstr>
      <vt:lpstr>Gotham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DUBAI FDI</dc:title>
  <dc:creator>manish</dc:creator>
  <cp:lastModifiedBy>Wayne Albert Hinton</cp:lastModifiedBy>
  <cp:revision>993</cp:revision>
  <dcterms:created xsi:type="dcterms:W3CDTF">2015-08-27T05:03:33Z</dcterms:created>
  <dcterms:modified xsi:type="dcterms:W3CDTF">2017-05-16T10:41:00Z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0x010100C694F786C9E42443A2E9429B1E1B5936</vt:lpwstr>
  </property>
</Properties>
</file>